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8" r:id="rId2"/>
    <p:sldId id="289" r:id="rId3"/>
    <p:sldId id="292" r:id="rId4"/>
    <p:sldId id="307" r:id="rId5"/>
    <p:sldId id="308" r:id="rId6"/>
    <p:sldId id="294" r:id="rId7"/>
    <p:sldId id="290" r:id="rId8"/>
    <p:sldId id="291" r:id="rId9"/>
    <p:sldId id="283" r:id="rId10"/>
    <p:sldId id="296" r:id="rId11"/>
    <p:sldId id="298" r:id="rId12"/>
    <p:sldId id="297" r:id="rId13"/>
    <p:sldId id="284" r:id="rId14"/>
    <p:sldId id="286" r:id="rId15"/>
    <p:sldId id="285" r:id="rId16"/>
    <p:sldId id="287" r:id="rId17"/>
    <p:sldId id="288" r:id="rId18"/>
    <p:sldId id="299" r:id="rId19"/>
    <p:sldId id="309" r:id="rId20"/>
    <p:sldId id="279" r:id="rId2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32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ACC33E-B5F9-CC45-B267-93FB960663A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FD5977B-F13A-E043-BF9F-755CE8BA7908}">
      <dgm:prSet phldrT="[Text]" custT="1"/>
      <dgm:spPr/>
      <dgm:t>
        <a:bodyPr/>
        <a:lstStyle/>
        <a:p>
          <a:r>
            <a:rPr lang="en-GB" sz="2400" dirty="0" err="1"/>
            <a:t>Rögzített</a:t>
          </a:r>
          <a:r>
            <a:rPr lang="en-GB" sz="2400" dirty="0"/>
            <a:t> </a:t>
          </a:r>
          <a:r>
            <a:rPr lang="en-GB" sz="2400" dirty="0" err="1"/>
            <a:t>minta</a:t>
          </a:r>
          <a:endParaRPr lang="en-GB" sz="2400" dirty="0"/>
        </a:p>
      </dgm:t>
    </dgm:pt>
    <dgm:pt modelId="{857FB723-A37A-A84B-B20A-101DC7C5689C}" type="parTrans" cxnId="{4729A508-9F2A-0145-A016-D11ED467B39C}">
      <dgm:prSet/>
      <dgm:spPr/>
      <dgm:t>
        <a:bodyPr/>
        <a:lstStyle/>
        <a:p>
          <a:endParaRPr lang="en-GB" sz="2400"/>
        </a:p>
      </dgm:t>
    </dgm:pt>
    <dgm:pt modelId="{4CDA6540-B86D-C445-802F-16F0050589C8}" type="sibTrans" cxnId="{4729A508-9F2A-0145-A016-D11ED467B39C}">
      <dgm:prSet custT="1"/>
      <dgm:spPr/>
      <dgm:t>
        <a:bodyPr/>
        <a:lstStyle/>
        <a:p>
          <a:endParaRPr lang="en-GB" sz="2400"/>
        </a:p>
      </dgm:t>
    </dgm:pt>
    <dgm:pt modelId="{E5AC9AAA-4626-AC4B-9D42-AE319AD28B26}">
      <dgm:prSet phldrT="[Text]" custT="1"/>
      <dgm:spPr/>
      <dgm:t>
        <a:bodyPr/>
        <a:lstStyle/>
        <a:p>
          <a:r>
            <a:rPr lang="en-GB" sz="2400" dirty="0" err="1"/>
            <a:t>Validálandó</a:t>
          </a:r>
          <a:r>
            <a:rPr lang="en-GB" sz="2400" dirty="0"/>
            <a:t> </a:t>
          </a:r>
          <a:r>
            <a:rPr lang="en-GB" sz="2400" dirty="0" err="1"/>
            <a:t>minta</a:t>
          </a:r>
          <a:endParaRPr lang="en-GB" sz="2400" dirty="0"/>
        </a:p>
      </dgm:t>
    </dgm:pt>
    <dgm:pt modelId="{7C7541E0-A214-B640-8416-65C368077C08}" type="parTrans" cxnId="{89B4E5EF-3C09-794B-9D51-C88CE7C7A8D7}">
      <dgm:prSet/>
      <dgm:spPr/>
      <dgm:t>
        <a:bodyPr/>
        <a:lstStyle/>
        <a:p>
          <a:endParaRPr lang="en-GB" sz="2400"/>
        </a:p>
      </dgm:t>
    </dgm:pt>
    <dgm:pt modelId="{6A3E8E64-3375-1C4A-BD66-29F7F80D01CA}" type="sibTrans" cxnId="{89B4E5EF-3C09-794B-9D51-C88CE7C7A8D7}">
      <dgm:prSet custT="1"/>
      <dgm:spPr/>
      <dgm:t>
        <a:bodyPr/>
        <a:lstStyle/>
        <a:p>
          <a:endParaRPr lang="en-GB" sz="2400"/>
        </a:p>
      </dgm:t>
    </dgm:pt>
    <dgm:pt modelId="{082600DA-7BD5-D346-B293-8DFDA4C08B68}">
      <dgm:prSet phldrT="[Text]" custT="1"/>
      <dgm:spPr/>
      <dgm:t>
        <a:bodyPr/>
        <a:lstStyle/>
        <a:p>
          <a:r>
            <a:rPr lang="en-GB" sz="2400" dirty="0" err="1"/>
            <a:t>Ellenőrzött</a:t>
          </a:r>
          <a:r>
            <a:rPr lang="en-GB" sz="2400" dirty="0"/>
            <a:t> </a:t>
          </a:r>
          <a:r>
            <a:rPr lang="en-GB" sz="2400" dirty="0" err="1"/>
            <a:t>minta</a:t>
          </a:r>
          <a:endParaRPr lang="en-GB" sz="2400" dirty="0"/>
        </a:p>
      </dgm:t>
    </dgm:pt>
    <dgm:pt modelId="{8626D2D1-999D-D64F-8E96-1E43463378CD}" type="parTrans" cxnId="{484F2E75-628A-3D47-8E30-D1BA4F4165A6}">
      <dgm:prSet/>
      <dgm:spPr/>
      <dgm:t>
        <a:bodyPr/>
        <a:lstStyle/>
        <a:p>
          <a:endParaRPr lang="en-GB" sz="2400"/>
        </a:p>
      </dgm:t>
    </dgm:pt>
    <dgm:pt modelId="{7D3073BA-7C83-CA46-B23C-4FBD735EB5E6}" type="sibTrans" cxnId="{484F2E75-628A-3D47-8E30-D1BA4F4165A6}">
      <dgm:prSet/>
      <dgm:spPr/>
      <dgm:t>
        <a:bodyPr/>
        <a:lstStyle/>
        <a:p>
          <a:endParaRPr lang="en-GB" sz="2400"/>
        </a:p>
      </dgm:t>
    </dgm:pt>
    <dgm:pt modelId="{9B80E0DA-0DC2-ED45-BF0A-E2AAE39D5D5F}" type="pres">
      <dgm:prSet presAssocID="{F5ACC33E-B5F9-CC45-B267-93FB960663AF}" presName="Name0" presStyleCnt="0">
        <dgm:presLayoutVars>
          <dgm:dir/>
          <dgm:resizeHandles val="exact"/>
        </dgm:presLayoutVars>
      </dgm:prSet>
      <dgm:spPr/>
    </dgm:pt>
    <dgm:pt modelId="{511E95DB-EC72-F642-A1E8-101484F577B4}" type="pres">
      <dgm:prSet presAssocID="{BFD5977B-F13A-E043-BF9F-755CE8BA7908}" presName="node" presStyleLbl="node1" presStyleIdx="0" presStyleCnt="3" custScaleY="68689">
        <dgm:presLayoutVars>
          <dgm:bulletEnabled val="1"/>
        </dgm:presLayoutVars>
      </dgm:prSet>
      <dgm:spPr/>
    </dgm:pt>
    <dgm:pt modelId="{6CDFCEE1-ADB1-8D45-9D85-D838D5E86E7A}" type="pres">
      <dgm:prSet presAssocID="{4CDA6540-B86D-C445-802F-16F0050589C8}" presName="sibTrans" presStyleLbl="sibTrans2D1" presStyleIdx="0" presStyleCnt="2"/>
      <dgm:spPr/>
    </dgm:pt>
    <dgm:pt modelId="{619C9CC2-002A-3444-BBB5-5CB017011D8F}" type="pres">
      <dgm:prSet presAssocID="{4CDA6540-B86D-C445-802F-16F0050589C8}" presName="connectorText" presStyleLbl="sibTrans2D1" presStyleIdx="0" presStyleCnt="2"/>
      <dgm:spPr/>
    </dgm:pt>
    <dgm:pt modelId="{EB4F865D-E2BE-D045-968B-0B5057423E99}" type="pres">
      <dgm:prSet presAssocID="{E5AC9AAA-4626-AC4B-9D42-AE319AD28B26}" presName="node" presStyleLbl="node1" presStyleIdx="1" presStyleCnt="3" custScaleY="68756">
        <dgm:presLayoutVars>
          <dgm:bulletEnabled val="1"/>
        </dgm:presLayoutVars>
      </dgm:prSet>
      <dgm:spPr/>
    </dgm:pt>
    <dgm:pt modelId="{9DE9059A-34B3-EB49-9515-5E12F7DC398E}" type="pres">
      <dgm:prSet presAssocID="{6A3E8E64-3375-1C4A-BD66-29F7F80D01CA}" presName="sibTrans" presStyleLbl="sibTrans2D1" presStyleIdx="1" presStyleCnt="2"/>
      <dgm:spPr/>
    </dgm:pt>
    <dgm:pt modelId="{849C1963-CABE-6A4C-9C1E-F9B8D2A76628}" type="pres">
      <dgm:prSet presAssocID="{6A3E8E64-3375-1C4A-BD66-29F7F80D01CA}" presName="connectorText" presStyleLbl="sibTrans2D1" presStyleIdx="1" presStyleCnt="2"/>
      <dgm:spPr/>
    </dgm:pt>
    <dgm:pt modelId="{8A6B3E33-718E-6945-B4E7-1F4308A1B1B6}" type="pres">
      <dgm:prSet presAssocID="{082600DA-7BD5-D346-B293-8DFDA4C08B68}" presName="node" presStyleLbl="node1" presStyleIdx="2" presStyleCnt="3" custScaleY="65613">
        <dgm:presLayoutVars>
          <dgm:bulletEnabled val="1"/>
        </dgm:presLayoutVars>
      </dgm:prSet>
      <dgm:spPr/>
    </dgm:pt>
  </dgm:ptLst>
  <dgm:cxnLst>
    <dgm:cxn modelId="{4729A508-9F2A-0145-A016-D11ED467B39C}" srcId="{F5ACC33E-B5F9-CC45-B267-93FB960663AF}" destId="{BFD5977B-F13A-E043-BF9F-755CE8BA7908}" srcOrd="0" destOrd="0" parTransId="{857FB723-A37A-A84B-B20A-101DC7C5689C}" sibTransId="{4CDA6540-B86D-C445-802F-16F0050589C8}"/>
    <dgm:cxn modelId="{D78A6E25-B29C-0E48-A735-F92DD26D7B5F}" type="presOf" srcId="{BFD5977B-F13A-E043-BF9F-755CE8BA7908}" destId="{511E95DB-EC72-F642-A1E8-101484F577B4}" srcOrd="0" destOrd="0" presId="urn:microsoft.com/office/officeart/2005/8/layout/process1"/>
    <dgm:cxn modelId="{8A922139-7062-9A41-AA27-0FE512544AAD}" type="presOf" srcId="{4CDA6540-B86D-C445-802F-16F0050589C8}" destId="{619C9CC2-002A-3444-BBB5-5CB017011D8F}" srcOrd="1" destOrd="0" presId="urn:microsoft.com/office/officeart/2005/8/layout/process1"/>
    <dgm:cxn modelId="{484F2E75-628A-3D47-8E30-D1BA4F4165A6}" srcId="{F5ACC33E-B5F9-CC45-B267-93FB960663AF}" destId="{082600DA-7BD5-D346-B293-8DFDA4C08B68}" srcOrd="2" destOrd="0" parTransId="{8626D2D1-999D-D64F-8E96-1E43463378CD}" sibTransId="{7D3073BA-7C83-CA46-B23C-4FBD735EB5E6}"/>
    <dgm:cxn modelId="{DBD75388-2273-054D-BD99-FEB3C60D5505}" type="presOf" srcId="{6A3E8E64-3375-1C4A-BD66-29F7F80D01CA}" destId="{849C1963-CABE-6A4C-9C1E-F9B8D2A76628}" srcOrd="1" destOrd="0" presId="urn:microsoft.com/office/officeart/2005/8/layout/process1"/>
    <dgm:cxn modelId="{80C6278D-7075-FE43-847B-42BF30A3EA9C}" type="presOf" srcId="{4CDA6540-B86D-C445-802F-16F0050589C8}" destId="{6CDFCEE1-ADB1-8D45-9D85-D838D5E86E7A}" srcOrd="0" destOrd="0" presId="urn:microsoft.com/office/officeart/2005/8/layout/process1"/>
    <dgm:cxn modelId="{25980197-7042-244B-B88C-F1F13ACAF94B}" type="presOf" srcId="{6A3E8E64-3375-1C4A-BD66-29F7F80D01CA}" destId="{9DE9059A-34B3-EB49-9515-5E12F7DC398E}" srcOrd="0" destOrd="0" presId="urn:microsoft.com/office/officeart/2005/8/layout/process1"/>
    <dgm:cxn modelId="{02C8DEE4-4EE1-2B49-8C45-49E964C3AA08}" type="presOf" srcId="{E5AC9AAA-4626-AC4B-9D42-AE319AD28B26}" destId="{EB4F865D-E2BE-D045-968B-0B5057423E99}" srcOrd="0" destOrd="0" presId="urn:microsoft.com/office/officeart/2005/8/layout/process1"/>
    <dgm:cxn modelId="{89B4E5EF-3C09-794B-9D51-C88CE7C7A8D7}" srcId="{F5ACC33E-B5F9-CC45-B267-93FB960663AF}" destId="{E5AC9AAA-4626-AC4B-9D42-AE319AD28B26}" srcOrd="1" destOrd="0" parTransId="{7C7541E0-A214-B640-8416-65C368077C08}" sibTransId="{6A3E8E64-3375-1C4A-BD66-29F7F80D01CA}"/>
    <dgm:cxn modelId="{9F168EFB-705B-DC45-BAF8-52B92A22CC18}" type="presOf" srcId="{F5ACC33E-B5F9-CC45-B267-93FB960663AF}" destId="{9B80E0DA-0DC2-ED45-BF0A-E2AAE39D5D5F}" srcOrd="0" destOrd="0" presId="urn:microsoft.com/office/officeart/2005/8/layout/process1"/>
    <dgm:cxn modelId="{2CDC9BFB-D53A-9441-9E7C-F48B3378B295}" type="presOf" srcId="{082600DA-7BD5-D346-B293-8DFDA4C08B68}" destId="{8A6B3E33-718E-6945-B4E7-1F4308A1B1B6}" srcOrd="0" destOrd="0" presId="urn:microsoft.com/office/officeart/2005/8/layout/process1"/>
    <dgm:cxn modelId="{1A430EDF-C289-AE4C-9580-87D7ADB61668}" type="presParOf" srcId="{9B80E0DA-0DC2-ED45-BF0A-E2AAE39D5D5F}" destId="{511E95DB-EC72-F642-A1E8-101484F577B4}" srcOrd="0" destOrd="0" presId="urn:microsoft.com/office/officeart/2005/8/layout/process1"/>
    <dgm:cxn modelId="{1B241152-42F9-5145-B3E0-0C999B18BF59}" type="presParOf" srcId="{9B80E0DA-0DC2-ED45-BF0A-E2AAE39D5D5F}" destId="{6CDFCEE1-ADB1-8D45-9D85-D838D5E86E7A}" srcOrd="1" destOrd="0" presId="urn:microsoft.com/office/officeart/2005/8/layout/process1"/>
    <dgm:cxn modelId="{534D1DAA-EF15-DF43-AE58-C5AE39D8D091}" type="presParOf" srcId="{6CDFCEE1-ADB1-8D45-9D85-D838D5E86E7A}" destId="{619C9CC2-002A-3444-BBB5-5CB017011D8F}" srcOrd="0" destOrd="0" presId="urn:microsoft.com/office/officeart/2005/8/layout/process1"/>
    <dgm:cxn modelId="{CCB550F0-F787-6240-B5A4-06808D414B2A}" type="presParOf" srcId="{9B80E0DA-0DC2-ED45-BF0A-E2AAE39D5D5F}" destId="{EB4F865D-E2BE-D045-968B-0B5057423E99}" srcOrd="2" destOrd="0" presId="urn:microsoft.com/office/officeart/2005/8/layout/process1"/>
    <dgm:cxn modelId="{5BB32BBC-705C-A243-9D32-9BEA42510314}" type="presParOf" srcId="{9B80E0DA-0DC2-ED45-BF0A-E2AAE39D5D5F}" destId="{9DE9059A-34B3-EB49-9515-5E12F7DC398E}" srcOrd="3" destOrd="0" presId="urn:microsoft.com/office/officeart/2005/8/layout/process1"/>
    <dgm:cxn modelId="{E2C92F09-8C41-EB47-AE8E-9E9726572BA5}" type="presParOf" srcId="{9DE9059A-34B3-EB49-9515-5E12F7DC398E}" destId="{849C1963-CABE-6A4C-9C1E-F9B8D2A76628}" srcOrd="0" destOrd="0" presId="urn:microsoft.com/office/officeart/2005/8/layout/process1"/>
    <dgm:cxn modelId="{055521F1-E94F-644C-9BF2-5147BC40222E}" type="presParOf" srcId="{9B80E0DA-0DC2-ED45-BF0A-E2AAE39D5D5F}" destId="{8A6B3E33-718E-6945-B4E7-1F4308A1B1B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E95DB-EC72-F642-A1E8-101484F577B4}">
      <dsp:nvSpPr>
        <dsp:cNvPr id="0" name=""/>
        <dsp:cNvSpPr/>
      </dsp:nvSpPr>
      <dsp:spPr>
        <a:xfrm>
          <a:off x="11105" y="2058336"/>
          <a:ext cx="2133102" cy="917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 err="1"/>
            <a:t>Rögzített</a:t>
          </a:r>
          <a:r>
            <a:rPr lang="en-GB" sz="2400" kern="1200" dirty="0"/>
            <a:t> </a:t>
          </a:r>
          <a:r>
            <a:rPr lang="en-GB" sz="2400" kern="1200" dirty="0" err="1"/>
            <a:t>minta</a:t>
          </a:r>
          <a:endParaRPr lang="en-GB" sz="2400" kern="1200" dirty="0"/>
        </a:p>
      </dsp:txBody>
      <dsp:txXfrm>
        <a:off x="37970" y="2085201"/>
        <a:ext cx="2079372" cy="863524"/>
      </dsp:txXfrm>
    </dsp:sp>
    <dsp:sp modelId="{6CDFCEE1-ADB1-8D45-9D85-D838D5E86E7A}">
      <dsp:nvSpPr>
        <dsp:cNvPr id="0" name=""/>
        <dsp:cNvSpPr/>
      </dsp:nvSpPr>
      <dsp:spPr>
        <a:xfrm>
          <a:off x="2357518" y="2252458"/>
          <a:ext cx="452217" cy="529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/>
        </a:p>
      </dsp:txBody>
      <dsp:txXfrm>
        <a:off x="2357518" y="2358260"/>
        <a:ext cx="316552" cy="317405"/>
      </dsp:txXfrm>
    </dsp:sp>
    <dsp:sp modelId="{EB4F865D-E2BE-D045-968B-0B5057423E99}">
      <dsp:nvSpPr>
        <dsp:cNvPr id="0" name=""/>
        <dsp:cNvSpPr/>
      </dsp:nvSpPr>
      <dsp:spPr>
        <a:xfrm>
          <a:off x="2997448" y="2057888"/>
          <a:ext cx="2133102" cy="9181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 err="1"/>
            <a:t>Validálandó</a:t>
          </a:r>
          <a:r>
            <a:rPr lang="en-GB" sz="2400" kern="1200" dirty="0"/>
            <a:t> </a:t>
          </a:r>
          <a:r>
            <a:rPr lang="en-GB" sz="2400" kern="1200" dirty="0" err="1"/>
            <a:t>minta</a:t>
          </a:r>
          <a:endParaRPr lang="en-GB" sz="2400" kern="1200" dirty="0"/>
        </a:p>
      </dsp:txBody>
      <dsp:txXfrm>
        <a:off x="3024340" y="2084780"/>
        <a:ext cx="2079318" cy="864365"/>
      </dsp:txXfrm>
    </dsp:sp>
    <dsp:sp modelId="{9DE9059A-34B3-EB49-9515-5E12F7DC398E}">
      <dsp:nvSpPr>
        <dsp:cNvPr id="0" name=""/>
        <dsp:cNvSpPr/>
      </dsp:nvSpPr>
      <dsp:spPr>
        <a:xfrm>
          <a:off x="5343861" y="2252458"/>
          <a:ext cx="452217" cy="529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/>
        </a:p>
      </dsp:txBody>
      <dsp:txXfrm>
        <a:off x="5343861" y="2358260"/>
        <a:ext cx="316552" cy="317405"/>
      </dsp:txXfrm>
    </dsp:sp>
    <dsp:sp modelId="{8A6B3E33-718E-6945-B4E7-1F4308A1B1B6}">
      <dsp:nvSpPr>
        <dsp:cNvPr id="0" name=""/>
        <dsp:cNvSpPr/>
      </dsp:nvSpPr>
      <dsp:spPr>
        <a:xfrm>
          <a:off x="5983792" y="2078874"/>
          <a:ext cx="2133102" cy="8761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 err="1"/>
            <a:t>Ellenőrzött</a:t>
          </a:r>
          <a:r>
            <a:rPr lang="en-GB" sz="2400" kern="1200" dirty="0"/>
            <a:t> </a:t>
          </a:r>
          <a:r>
            <a:rPr lang="en-GB" sz="2400" kern="1200" dirty="0" err="1"/>
            <a:t>minta</a:t>
          </a:r>
          <a:endParaRPr lang="en-GB" sz="2400" kern="1200" dirty="0"/>
        </a:p>
      </dsp:txBody>
      <dsp:txXfrm>
        <a:off x="6009454" y="2104536"/>
        <a:ext cx="2081778" cy="8248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98A5F-1AC3-40F7-9636-3049DDF3C1B0}" type="datetimeFigureOut">
              <a:rPr lang="hu-HU" smtClean="0"/>
              <a:t>2023. 11. 26.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7F517-F2D7-461C-AC35-0F54EBBDF6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72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CF58CF98-D4D1-46EC-81A9-070A8C63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2023. 11. 26.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0C62FE4F-0FC4-482D-9B2D-CC8C69B2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5FE95C0-9DBA-4AE4-ABAA-8AA7F90B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60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9CBC935D-199C-4466-9A7F-6F0E29E8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2023. 11. 26.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14E9EB25-3A48-4F3B-BC2F-D416F409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F896DE7-39F2-41EB-9B3C-115BE6101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778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D031A70-5DCD-4A6C-A449-E90DA04A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2023. 11. 26.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D530A938-5BF4-4F68-8E44-75E13DCB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540DD37F-2007-47AB-ACCE-2D28942A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386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1777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7FB7248-A80F-41A0-836A-F9075EEC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2023. 11. 26.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46291E58-1371-46ED-96EB-83B54C1A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FED3814-563D-47F8-B9B8-2896CC71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6858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8382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089FE322-C6A9-473D-A5F3-6144C04C898A}" type="datetimeFigureOut">
              <a:rPr lang="hu-HU" smtClean="0"/>
              <a:t>2023. 11. 26.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038600" y="644871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124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10" name="Dátum helye 3">
            <a:extLst>
              <a:ext uri="{FF2B5EF4-FFF2-40B4-BE49-F238E27FC236}">
                <a16:creationId xmlns:a16="http://schemas.microsoft.com/office/drawing/2014/main" id="{4D1AFF7C-631C-4556-BDB0-A9C7748FC4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2023. 11. 26.</a:t>
            </a:fld>
            <a:endParaRPr lang="hu-HU" dirty="0"/>
          </a:p>
        </p:txBody>
      </p:sp>
      <p:sp>
        <p:nvSpPr>
          <p:cNvPr id="11" name="Élőláb helye 4">
            <a:extLst>
              <a:ext uri="{FF2B5EF4-FFF2-40B4-BE49-F238E27FC236}">
                <a16:creationId xmlns:a16="http://schemas.microsoft.com/office/drawing/2014/main" id="{D1AF7E08-6646-4A12-9928-6EEF9EDD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2" name="Dia számának helye 5">
            <a:extLst>
              <a:ext uri="{FF2B5EF4-FFF2-40B4-BE49-F238E27FC236}">
                <a16:creationId xmlns:a16="http://schemas.microsoft.com/office/drawing/2014/main" id="{451EA8F4-75AF-4990-B37A-3A754D7F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824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6" name="Dátum helye 3">
            <a:extLst>
              <a:ext uri="{FF2B5EF4-FFF2-40B4-BE49-F238E27FC236}">
                <a16:creationId xmlns:a16="http://schemas.microsoft.com/office/drawing/2014/main" id="{BA11F795-4447-4672-8A7D-E3FBE5B7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2023. 11. 26.</a:t>
            </a:fld>
            <a:endParaRPr lang="hu-HU" dirty="0"/>
          </a:p>
        </p:txBody>
      </p:sp>
      <p:sp>
        <p:nvSpPr>
          <p:cNvPr id="7" name="Élőláb helye 4">
            <a:extLst>
              <a:ext uri="{FF2B5EF4-FFF2-40B4-BE49-F238E27FC236}">
                <a16:creationId xmlns:a16="http://schemas.microsoft.com/office/drawing/2014/main" id="{634E6E2A-4FED-4A1D-ACFC-E81A2B1F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8" name="Dia számának helye 5">
            <a:extLst>
              <a:ext uri="{FF2B5EF4-FFF2-40B4-BE49-F238E27FC236}">
                <a16:creationId xmlns:a16="http://schemas.microsoft.com/office/drawing/2014/main" id="{35E533A9-3565-494F-9E21-9D094F7D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956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3">
            <a:extLst>
              <a:ext uri="{FF2B5EF4-FFF2-40B4-BE49-F238E27FC236}">
                <a16:creationId xmlns:a16="http://schemas.microsoft.com/office/drawing/2014/main" id="{75C8A42B-2A25-436F-BA04-C6EEC874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2023. 11. 26.</a:t>
            </a:fld>
            <a:endParaRPr lang="hu-HU" dirty="0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C4754CBA-794F-436E-9C11-57234AE7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F60CBC7B-63E9-4A0E-A050-7893BBD8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675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D012EEA9-2736-4101-98C2-8AA7A7E701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2023. 11. 26.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FE647E33-8423-4D6B-B330-87F16C5B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CA27BFA0-6BFF-45BE-97DA-22A5CC25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935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6189703D-5E2E-4D64-8CEC-66DFA11B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2023. 11. 26.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572F7F64-E8E4-43F4-AEA4-80FA1577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27CAE4AF-C961-42B4-B89A-71863888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976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0BF256DA-1987-49D0-A228-104BE0A30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2023. 11. 26.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C2CC8B01-C818-48A3-A421-A9722FFB8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D649A16-DC1E-4FDA-AA87-1F7A2ABD6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610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1631504" y="1043835"/>
            <a:ext cx="8784976" cy="2691730"/>
          </a:xfrm>
        </p:spPr>
        <p:txBody>
          <a:bodyPr>
            <a:noAutofit/>
          </a:bodyPr>
          <a:lstStyle/>
          <a:p>
            <a:r>
              <a:rPr lang="hu-HU" sz="3200" b="1" dirty="0">
                <a:latin typeface="+mn-lt"/>
              </a:rPr>
              <a:t>Vizsgálati ütemterv összeállítás és  </a:t>
            </a:r>
            <a:br>
              <a:rPr lang="hu-HU" sz="3200" b="1">
                <a:latin typeface="+mn-lt"/>
              </a:rPr>
            </a:br>
            <a:r>
              <a:rPr lang="hu-HU" sz="3200" b="1">
                <a:latin typeface="+mn-lt"/>
              </a:rPr>
              <a:t>eredményfeltöltés</a:t>
            </a:r>
            <a:endParaRPr lang="hu-HU" sz="3200" b="1" dirty="0">
              <a:latin typeface="+mn-lt"/>
            </a:endParaRPr>
          </a:p>
        </p:txBody>
      </p:sp>
      <p:cxnSp>
        <p:nvCxnSpPr>
          <p:cNvPr id="6" name="Straight Connector 9"/>
          <p:cNvCxnSpPr/>
          <p:nvPr/>
        </p:nvCxnSpPr>
        <p:spPr>
          <a:xfrm flipV="1">
            <a:off x="1631504" y="3819510"/>
            <a:ext cx="8784976" cy="2743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lcím 7">
            <a:extLst>
              <a:ext uri="{FF2B5EF4-FFF2-40B4-BE49-F238E27FC236}">
                <a16:creationId xmlns:a16="http://schemas.microsoft.com/office/drawing/2014/main" id="{D7F63245-F0A5-463D-A2DE-7D4180619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6523" y="3978457"/>
            <a:ext cx="9418953" cy="1385661"/>
          </a:xfrm>
        </p:spPr>
        <p:txBody>
          <a:bodyPr>
            <a:normAutofit fontScale="92500" lnSpcReduction="20000"/>
          </a:bodyPr>
          <a:lstStyle/>
          <a:p>
            <a:endParaRPr lang="hu-HU" dirty="0">
              <a:solidFill>
                <a:schemeClr val="tx1">
                  <a:lumMod val="85000"/>
                  <a:lumOff val="1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u-H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Dr. Vargha Márta</a:t>
            </a:r>
          </a:p>
          <a:p>
            <a:r>
              <a:rPr lang="hu-HU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Nemzeti Népegészségügyi és Gyógyszerészeti Központ</a:t>
            </a:r>
          </a:p>
          <a:p>
            <a:r>
              <a:rPr lang="hu-HU" sz="19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Közegészségügyi Laboratóriumi és Módszertani Főosztály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53157E-71BC-C24C-8951-2910E82DF01C}"/>
              </a:ext>
            </a:extLst>
          </p:cNvPr>
          <p:cNvSpPr txBox="1"/>
          <p:nvPr/>
        </p:nvSpPr>
        <p:spPr>
          <a:xfrm>
            <a:off x="277717" y="6400800"/>
            <a:ext cx="3910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dirty="0"/>
              <a:t>MAVIZ tájékoztatás 2023. november 27.</a:t>
            </a:r>
          </a:p>
        </p:txBody>
      </p:sp>
    </p:spTree>
    <p:extLst>
      <p:ext uri="{BB962C8B-B14F-4D97-AF65-F5344CB8AC3E}">
        <p14:creationId xmlns:p14="http://schemas.microsoft.com/office/powerpoint/2010/main" val="2155921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305557" y="617375"/>
            <a:ext cx="11947928" cy="503079"/>
          </a:xfrm>
        </p:spPr>
        <p:txBody>
          <a:bodyPr>
            <a:noAutofit/>
          </a:bodyPr>
          <a:lstStyle/>
          <a:p>
            <a:r>
              <a:rPr lang="hu-HU" sz="4800" b="1" dirty="0"/>
              <a:t>Vizsgálati mintaszám</a:t>
            </a:r>
          </a:p>
        </p:txBody>
      </p:sp>
      <p:pic>
        <p:nvPicPr>
          <p:cNvPr id="6" name="Picture 5" descr="Screen Shot 2023-02-15 at 22.25.1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57" y="1298707"/>
            <a:ext cx="11786497" cy="333306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3569" y="4723728"/>
            <a:ext cx="10515600" cy="1451496"/>
          </a:xfrm>
        </p:spPr>
        <p:txBody>
          <a:bodyPr>
            <a:normAutofit/>
          </a:bodyPr>
          <a:lstStyle/>
          <a:p>
            <a:r>
              <a:rPr lang="en-US" sz="2400" dirty="0" err="1"/>
              <a:t>Számítás</a:t>
            </a:r>
            <a:r>
              <a:rPr lang="en-US" sz="2400" dirty="0"/>
              <a:t> </a:t>
            </a:r>
            <a:r>
              <a:rPr lang="en-US" sz="2400" dirty="0" err="1"/>
              <a:t>módszertan</a:t>
            </a:r>
            <a:r>
              <a:rPr lang="en-US" sz="2400" dirty="0"/>
              <a:t> </a:t>
            </a:r>
          </a:p>
          <a:p>
            <a:pPr lvl="1"/>
            <a:r>
              <a:rPr lang="en-US" sz="1867" dirty="0"/>
              <a:t>Pl. 1000-10.000 </a:t>
            </a:r>
            <a:r>
              <a:rPr lang="en-US" sz="1867" dirty="0" err="1"/>
              <a:t>között</a:t>
            </a:r>
            <a:r>
              <a:rPr lang="en-US" sz="1867" dirty="0"/>
              <a:t>: 	A </a:t>
            </a:r>
            <a:r>
              <a:rPr lang="en-US" sz="1867" dirty="0" err="1"/>
              <a:t>csoport</a:t>
            </a:r>
            <a:r>
              <a:rPr lang="en-US" sz="1867" dirty="0"/>
              <a:t> - </a:t>
            </a:r>
            <a:r>
              <a:rPr lang="en-US" sz="1867" dirty="0" err="1"/>
              <a:t>első</a:t>
            </a:r>
            <a:r>
              <a:rPr lang="en-US" sz="1867" dirty="0"/>
              <a:t> 1000 m</a:t>
            </a:r>
            <a:r>
              <a:rPr lang="en-US" sz="1867" baseline="30000" dirty="0"/>
              <a:t>3</a:t>
            </a:r>
            <a:r>
              <a:rPr lang="en-US" sz="1867" dirty="0"/>
              <a:t> 4 </a:t>
            </a:r>
            <a:r>
              <a:rPr lang="en-US" sz="1867" dirty="0" err="1"/>
              <a:t>minta</a:t>
            </a:r>
            <a:r>
              <a:rPr lang="en-US" sz="1867" dirty="0"/>
              <a:t>, 1001-2000-ig 7 </a:t>
            </a:r>
            <a:r>
              <a:rPr lang="en-US" sz="1867" dirty="0" err="1"/>
              <a:t>stb</a:t>
            </a:r>
            <a:r>
              <a:rPr lang="en-US" sz="1867" dirty="0"/>
              <a:t>. </a:t>
            </a:r>
          </a:p>
          <a:p>
            <a:pPr marL="609585" lvl="1" indent="0">
              <a:buNone/>
            </a:pPr>
            <a:r>
              <a:rPr lang="en-US" sz="1867" dirty="0"/>
              <a:t>				B </a:t>
            </a:r>
            <a:r>
              <a:rPr lang="en-US" sz="1867" dirty="0" err="1"/>
              <a:t>csoport</a:t>
            </a:r>
            <a:r>
              <a:rPr lang="en-US" sz="1867" dirty="0"/>
              <a:t> </a:t>
            </a:r>
            <a:r>
              <a:rPr lang="mr-IN" sz="1867" dirty="0"/>
              <a:t>–</a:t>
            </a:r>
            <a:r>
              <a:rPr lang="en-US" sz="1867" dirty="0"/>
              <a:t> </a:t>
            </a:r>
            <a:r>
              <a:rPr lang="en-US" sz="1867" dirty="0" err="1"/>
              <a:t>első</a:t>
            </a:r>
            <a:r>
              <a:rPr lang="en-US" sz="1867" dirty="0"/>
              <a:t> 1000 m</a:t>
            </a:r>
            <a:r>
              <a:rPr lang="en-US" sz="1867" baseline="30000" dirty="0"/>
              <a:t>3</a:t>
            </a:r>
            <a:r>
              <a:rPr lang="en-US" sz="1867" dirty="0"/>
              <a:t> 1 </a:t>
            </a:r>
            <a:r>
              <a:rPr lang="en-US" sz="1867" dirty="0" err="1"/>
              <a:t>minta</a:t>
            </a:r>
            <a:r>
              <a:rPr lang="en-US" sz="1867" dirty="0"/>
              <a:t>, 1001-5500-ig 2 </a:t>
            </a:r>
            <a:r>
              <a:rPr lang="en-US" sz="1867" dirty="0" err="1"/>
              <a:t>stb</a:t>
            </a:r>
            <a:r>
              <a:rPr lang="en-US" sz="1867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364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1737885" y="617375"/>
            <a:ext cx="10515600" cy="503079"/>
          </a:xfrm>
        </p:spPr>
        <p:txBody>
          <a:bodyPr>
            <a:noAutofit/>
          </a:bodyPr>
          <a:lstStyle/>
          <a:p>
            <a:r>
              <a:rPr lang="hu-HU" sz="4800" b="1" dirty="0"/>
              <a:t>Vizsgálati mintaszám</a:t>
            </a:r>
          </a:p>
        </p:txBody>
      </p:sp>
      <p:pic>
        <p:nvPicPr>
          <p:cNvPr id="6" name="Picture 5" descr="Screen Shot 2023-02-15 at 22.25.1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57" y="1298707"/>
            <a:ext cx="11786497" cy="333306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9215" y="4672798"/>
            <a:ext cx="11822787" cy="1693412"/>
          </a:xfrm>
        </p:spPr>
        <p:txBody>
          <a:bodyPr>
            <a:noAutofit/>
          </a:bodyPr>
          <a:lstStyle/>
          <a:p>
            <a:pPr>
              <a:spcBef>
                <a:spcPts val="533"/>
              </a:spcBef>
            </a:pPr>
            <a:r>
              <a:rPr lang="hu-HU" sz="2133" dirty="0"/>
              <a:t>Vizsgálatszámot 10 m</a:t>
            </a:r>
            <a:r>
              <a:rPr lang="hu-HU" sz="2133" baseline="30000" dirty="0"/>
              <a:t>3</a:t>
            </a:r>
            <a:r>
              <a:rPr lang="hu-HU" sz="2133" dirty="0"/>
              <a:t> alatt, és B csoportra 10 m</a:t>
            </a:r>
            <a:r>
              <a:rPr lang="hu-HU" sz="2133" baseline="30000" dirty="0"/>
              <a:t>3</a:t>
            </a:r>
            <a:r>
              <a:rPr lang="hu-HU" sz="2133" dirty="0"/>
              <a:t>-100 m</a:t>
            </a:r>
            <a:r>
              <a:rPr lang="hu-HU" sz="2133" baseline="30000" dirty="0"/>
              <a:t>3</a:t>
            </a:r>
            <a:r>
              <a:rPr lang="hu-HU" sz="2133" dirty="0"/>
              <a:t> között a népegészségügyi hatóság állapítja meg - NEM NULLA</a:t>
            </a:r>
          </a:p>
          <a:p>
            <a:pPr>
              <a:spcBef>
                <a:spcPts val="533"/>
              </a:spcBef>
            </a:pPr>
            <a:r>
              <a:rPr lang="hu-HU" sz="2133" dirty="0"/>
              <a:t>Javaslat: &lt;10 m</a:t>
            </a:r>
            <a:r>
              <a:rPr lang="hu-HU" sz="2133" baseline="30000" dirty="0"/>
              <a:t>3</a:t>
            </a:r>
            <a:r>
              <a:rPr lang="hu-HU" sz="2133" dirty="0"/>
              <a:t> 	A csoport paraméterei minimum 1 minta/év </a:t>
            </a:r>
          </a:p>
          <a:p>
            <a:pPr marL="0" indent="0">
              <a:spcBef>
                <a:spcPts val="533"/>
              </a:spcBef>
              <a:buNone/>
            </a:pPr>
            <a:r>
              <a:rPr lang="hu-HU" sz="2133" dirty="0"/>
              <a:t>			</a:t>
            </a:r>
            <a:r>
              <a:rPr lang="hu-HU" sz="2133" dirty="0" err="1"/>
              <a:t>B</a:t>
            </a:r>
            <a:r>
              <a:rPr lang="hu-HU" sz="2133" dirty="0"/>
              <a:t> csoport paraméterei: minimum 1 minta/3 év</a:t>
            </a:r>
          </a:p>
          <a:p>
            <a:pPr>
              <a:spcBef>
                <a:spcPts val="533"/>
              </a:spcBef>
            </a:pPr>
            <a:r>
              <a:rPr lang="hu-HU" sz="2133" dirty="0"/>
              <a:t>Javaslat: 10 m</a:t>
            </a:r>
            <a:r>
              <a:rPr lang="hu-HU" sz="2133" baseline="30000" dirty="0"/>
              <a:t>3</a:t>
            </a:r>
            <a:r>
              <a:rPr lang="hu-HU" sz="2133" dirty="0"/>
              <a:t>-100 m</a:t>
            </a:r>
            <a:r>
              <a:rPr lang="hu-HU" sz="2133" baseline="30000" dirty="0"/>
              <a:t>3</a:t>
            </a:r>
            <a:r>
              <a:rPr lang="hu-HU" sz="2133" dirty="0"/>
              <a:t> B csoport paraméterei: 1 minta/év (3 évente 1-re csökkenthető)</a:t>
            </a:r>
            <a:endParaRPr lang="en-US" sz="2133" dirty="0"/>
          </a:p>
          <a:p>
            <a:pPr marL="0" indent="0">
              <a:spcBef>
                <a:spcPts val="533"/>
              </a:spcBef>
              <a:buNone/>
            </a:pPr>
            <a:endParaRPr lang="en-US" sz="2133" dirty="0"/>
          </a:p>
        </p:txBody>
      </p:sp>
    </p:spTree>
    <p:extLst>
      <p:ext uri="{BB962C8B-B14F-4D97-AF65-F5344CB8AC3E}">
        <p14:creationId xmlns:p14="http://schemas.microsoft.com/office/powerpoint/2010/main" val="3647238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305557" y="617375"/>
            <a:ext cx="11947928" cy="503079"/>
          </a:xfrm>
        </p:spPr>
        <p:txBody>
          <a:bodyPr>
            <a:noAutofit/>
          </a:bodyPr>
          <a:lstStyle/>
          <a:p>
            <a:r>
              <a:rPr lang="hu-HU" sz="4800" b="1" dirty="0"/>
              <a:t>Vizsgálati mintaszám</a:t>
            </a:r>
          </a:p>
        </p:txBody>
      </p:sp>
      <p:pic>
        <p:nvPicPr>
          <p:cNvPr id="6" name="Picture 5" descr="Screen Shot 2023-02-15 at 22.25.1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57" y="1298707"/>
            <a:ext cx="11786497" cy="3333067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3569" y="4723727"/>
            <a:ext cx="10515600" cy="1693412"/>
          </a:xfrm>
        </p:spPr>
        <p:txBody>
          <a:bodyPr>
            <a:noAutofit/>
          </a:bodyPr>
          <a:lstStyle/>
          <a:p>
            <a:pPr>
              <a:spcBef>
                <a:spcPts val="533"/>
              </a:spcBef>
            </a:pPr>
            <a:r>
              <a:rPr lang="hu-HU" sz="2400" dirty="0"/>
              <a:t>Hatósági mintaszám: 10 %, felfelé kerekítve (nem lehet 1-nél kevesebb)</a:t>
            </a:r>
          </a:p>
          <a:p>
            <a:pPr>
              <a:spcBef>
                <a:spcPts val="533"/>
              </a:spcBef>
            </a:pPr>
            <a:r>
              <a:rPr lang="hu-HU" sz="2400" dirty="0"/>
              <a:t>Mintaszám csökkentés/felmentés érvényesíthető (ld. később)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1605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43909" y="1430435"/>
            <a:ext cx="10515600" cy="485938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Alap paraméterek: 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i="1" dirty="0"/>
              <a:t>Escherichia coli </a:t>
            </a:r>
            <a:r>
              <a:rPr lang="hu-HU" dirty="0"/>
              <a:t>(</a:t>
            </a:r>
            <a:r>
              <a:rPr lang="hu-HU" i="1" dirty="0"/>
              <a:t>E. coli</a:t>
            </a:r>
            <a:r>
              <a:rPr lang="hu-HU" dirty="0"/>
              <a:t>)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i="1" dirty="0"/>
              <a:t>Enterococcus </a:t>
            </a:r>
            <a:r>
              <a:rPr lang="hu-HU" dirty="0"/>
              <a:t>bélbaktériumok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coliform baktériumok, telepszám 22 °C-on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szín, zavarosság, íz, szag 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pH, fajlagos elektromos vezetőképesség, hőmérséklet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en-US" dirty="0"/>
              <a:t>a</a:t>
            </a:r>
            <a:r>
              <a:rPr lang="hu-HU" dirty="0"/>
              <a:t>mmónium és nitrit 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kémiai oxigénigény (KOIps) vagy TOC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szabad aktív klór vagy az alkalmazott fertőtlenítőszer maradéka</a:t>
            </a:r>
          </a:p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Kockázatértékelés alapján: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az ivóvízbiztonsági tervben szereplő egyéb paraméterek (bármi lehet)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amit a vízkezelés során adagolnak, vagy hatására növekedhet (pl. vas, mangán, THM) </a:t>
            </a:r>
          </a:p>
          <a:p>
            <a:pPr lvl="1">
              <a:lnSpc>
                <a:spcPct val="110000"/>
              </a:lnSpc>
              <a:spcBef>
                <a:spcPts val="400"/>
              </a:spcBef>
            </a:pPr>
            <a:r>
              <a:rPr lang="hu-HU" dirty="0"/>
              <a:t>aminek eltávolítására célzott ivóvízkezelő technológia üzemel (pl. arzén)</a:t>
            </a:r>
          </a:p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US" dirty="0"/>
              <a:t>N</a:t>
            </a:r>
            <a:r>
              <a:rPr lang="hu-HU" dirty="0"/>
              <a:t>incs „duplázás” a mikrobiológiai paraméterekre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543909" y="465307"/>
            <a:ext cx="11482582" cy="677500"/>
          </a:xfrm>
        </p:spPr>
        <p:txBody>
          <a:bodyPr>
            <a:noAutofit/>
          </a:bodyPr>
          <a:lstStyle/>
          <a:p>
            <a:r>
              <a:rPr lang="hu-HU" sz="4800" b="1" dirty="0"/>
              <a:t>A csoport paraméterei</a:t>
            </a:r>
          </a:p>
        </p:txBody>
      </p:sp>
    </p:spTree>
    <p:extLst>
      <p:ext uri="{BB962C8B-B14F-4D97-AF65-F5344CB8AC3E}">
        <p14:creationId xmlns:p14="http://schemas.microsoft.com/office/powerpoint/2010/main" val="2787133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0140" y="645067"/>
            <a:ext cx="12260432" cy="831895"/>
          </a:xfrm>
        </p:spPr>
        <p:txBody>
          <a:bodyPr>
            <a:normAutofit fontScale="90000"/>
          </a:bodyPr>
          <a:lstStyle/>
          <a:p>
            <a:r>
              <a:rPr lang="hu-HU" sz="5333" dirty="0">
                <a:latin typeface="+mn-lt"/>
              </a:rPr>
              <a:t>Speciális feltételek esetén mérendő</a:t>
            </a:r>
            <a:br>
              <a:rPr lang="hu-HU" sz="4800" dirty="0">
                <a:latin typeface="+mn-lt"/>
              </a:rPr>
            </a:br>
            <a:r>
              <a:rPr lang="hu-HU" sz="4133" dirty="0">
                <a:latin typeface="+mn-lt"/>
              </a:rPr>
              <a:t>(egyébként egyáltalán nem)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0139" y="1744339"/>
            <a:ext cx="11649320" cy="471768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hu-HU" dirty="0"/>
              <a:t>1. melléklet megjegyzés szerinti feltétel fennállása esetén</a:t>
            </a:r>
          </a:p>
          <a:p>
            <a:pPr>
              <a:lnSpc>
                <a:spcPct val="110000"/>
              </a:lnSpc>
            </a:pPr>
            <a:r>
              <a:rPr lang="hu-HU" dirty="0"/>
              <a:t>Erről a szolgáltató tesz jelentést </a:t>
            </a:r>
          </a:p>
          <a:p>
            <a:pPr>
              <a:lnSpc>
                <a:spcPct val="110000"/>
              </a:lnSpc>
            </a:pPr>
            <a:r>
              <a:rPr lang="hu-HU" dirty="0"/>
              <a:t>HUMVI ez alapján számol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Bromát – UV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Klorát – klór alapú vízkezelőszer (</a:t>
            </a:r>
            <a:r>
              <a:rPr lang="hu-HU" dirty="0" err="1"/>
              <a:t>hipó</a:t>
            </a:r>
            <a:r>
              <a:rPr lang="hu-HU" dirty="0"/>
              <a:t>, klórgáz, klór-dioxid?)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Klorit – klórdioxid vízkezelőszer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Haloecetsavak – klór alapú vízkezelőszer (</a:t>
            </a:r>
            <a:r>
              <a:rPr lang="hu-HU" dirty="0" err="1"/>
              <a:t>hipó</a:t>
            </a:r>
            <a:r>
              <a:rPr lang="hu-HU" dirty="0"/>
              <a:t>, klórgáz, klór-dioxid)</a:t>
            </a:r>
          </a:p>
          <a:p>
            <a:pPr lvl="1">
              <a:lnSpc>
                <a:spcPct val="110000"/>
              </a:lnSpc>
            </a:pPr>
            <a:r>
              <a:rPr lang="hu-HU" dirty="0" err="1"/>
              <a:t>Mikrocisztin</a:t>
            </a:r>
            <a:r>
              <a:rPr lang="hu-HU" dirty="0"/>
              <a:t> LR – felszíni vízkivétel, vízvirágzás eseményekor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PFA vegyületek összege – nyersvíz kockázatértékelés jelzi, NNK felmérés?</a:t>
            </a:r>
          </a:p>
          <a:p>
            <a:pPr>
              <a:lnSpc>
                <a:spcPct val="110000"/>
              </a:lnSpc>
            </a:pPr>
            <a:endParaRPr lang="hu-HU" dirty="0"/>
          </a:p>
          <a:p>
            <a:pPr>
              <a:lnSpc>
                <a:spcPct val="110000"/>
              </a:lnSpc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67396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9959" y="1889286"/>
            <a:ext cx="10515600" cy="4655177"/>
          </a:xfrm>
        </p:spPr>
        <p:txBody>
          <a:bodyPr>
            <a:normAutofit/>
          </a:bodyPr>
          <a:lstStyle/>
          <a:p>
            <a:r>
              <a:rPr lang="hu-HU" sz="2933" dirty="0"/>
              <a:t>Jellemzően termékminősítés részeként (vízzel érintkező anyagok)</a:t>
            </a:r>
          </a:p>
          <a:p>
            <a:r>
              <a:rPr lang="hu-HU" sz="2933" dirty="0"/>
              <a:t>Ivóvízben csak akkor, ha kockázatértékelés alapján szükséges </a:t>
            </a:r>
          </a:p>
          <a:p>
            <a:pPr lvl="1"/>
            <a:r>
              <a:rPr lang="hu-HU" sz="2667" dirty="0"/>
              <a:t>Akrilamid</a:t>
            </a:r>
          </a:p>
          <a:p>
            <a:pPr lvl="1"/>
            <a:r>
              <a:rPr lang="hu-HU" sz="2667" dirty="0" err="1"/>
              <a:t>Epiklórhidrin</a:t>
            </a:r>
            <a:endParaRPr lang="hu-HU" sz="2667" dirty="0"/>
          </a:p>
          <a:p>
            <a:pPr lvl="1"/>
            <a:r>
              <a:rPr lang="hu-HU" sz="2667" dirty="0" err="1"/>
              <a:t>Vinil</a:t>
            </a:r>
            <a:r>
              <a:rPr lang="hu-HU" sz="2667" dirty="0"/>
              <a:t>-klorid </a:t>
            </a:r>
            <a:r>
              <a:rPr lang="hu-HU" sz="2133" dirty="0"/>
              <a:t>(</a:t>
            </a:r>
            <a:r>
              <a:rPr lang="hu-HU" sz="2133" dirty="0" err="1"/>
              <a:t>triklór</a:t>
            </a:r>
            <a:r>
              <a:rPr lang="hu-HU" sz="2133" dirty="0"/>
              <a:t>-etilén, </a:t>
            </a:r>
            <a:r>
              <a:rPr lang="hu-HU" sz="2133" dirty="0" err="1"/>
              <a:t>tetraklór</a:t>
            </a:r>
            <a:r>
              <a:rPr lang="hu-HU" sz="2133" dirty="0"/>
              <a:t>-etilén, 1,2-diklór-etán, cisz-1,2-diklór-etilén vagy egyéb alifás klórozott szénhidrogén kimutatható volt, vagy ilyen szennyezés előfordulásáról van tudomás)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59959" y="741979"/>
            <a:ext cx="11532041" cy="645855"/>
          </a:xfrm>
        </p:spPr>
        <p:txBody>
          <a:bodyPr>
            <a:noAutofit/>
          </a:bodyPr>
          <a:lstStyle/>
          <a:p>
            <a:r>
              <a:rPr lang="hu-HU" sz="4800" dirty="0">
                <a:latin typeface="+mn-lt"/>
              </a:rPr>
              <a:t>Kockázatértékelés alapján vizsgálandó</a:t>
            </a:r>
            <a:br>
              <a:rPr lang="hu-HU" sz="4800" dirty="0">
                <a:latin typeface="+mn-lt"/>
              </a:rPr>
            </a:br>
            <a:r>
              <a:rPr lang="hu-HU" sz="3733" dirty="0">
                <a:latin typeface="+mn-lt"/>
              </a:rPr>
              <a:t>(egyébként egyáltalán nem)</a:t>
            </a:r>
            <a:endParaRPr lang="hu-HU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9153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5650" y="1787427"/>
            <a:ext cx="11050940" cy="4351339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hu-HU" i="1" dirty="0" err="1"/>
              <a:t>Clostridium</a:t>
            </a:r>
            <a:r>
              <a:rPr lang="hu-HU" i="1" dirty="0"/>
              <a:t> </a:t>
            </a:r>
            <a:r>
              <a:rPr lang="hu-HU" i="1" dirty="0" err="1"/>
              <a:t>perfringens</a:t>
            </a:r>
            <a:r>
              <a:rPr lang="hu-HU" i="1" dirty="0"/>
              <a:t> </a:t>
            </a:r>
            <a:r>
              <a:rPr lang="hu-HU" dirty="0"/>
              <a:t>– talajvíz</a:t>
            </a:r>
          </a:p>
          <a:p>
            <a:pPr>
              <a:lnSpc>
                <a:spcPct val="110000"/>
              </a:lnSpc>
            </a:pPr>
            <a:r>
              <a:rPr lang="hu-HU" i="1" dirty="0"/>
              <a:t>Pseudomonas aeruginosa </a:t>
            </a:r>
            <a:r>
              <a:rPr lang="mr-IN" i="1" dirty="0"/>
              <a:t>–</a:t>
            </a:r>
            <a:r>
              <a:rPr lang="hu-HU" i="1" dirty="0"/>
              <a:t> </a:t>
            </a:r>
            <a:r>
              <a:rPr lang="hu-HU" dirty="0"/>
              <a:t>meleg víz, elöregedett hálózat, gyakori kifogás</a:t>
            </a:r>
          </a:p>
          <a:p>
            <a:pPr>
              <a:lnSpc>
                <a:spcPct val="110000"/>
              </a:lnSpc>
            </a:pPr>
            <a:r>
              <a:rPr lang="hu-HU" dirty="0"/>
              <a:t>Mikroszkópos biológia – biológiai ammónium mentesítés, elöregedett hálózat, gyakori kifogás</a:t>
            </a:r>
          </a:p>
          <a:p>
            <a:pPr>
              <a:lnSpc>
                <a:spcPct val="110000"/>
              </a:lnSpc>
            </a:pPr>
            <a:r>
              <a:rPr lang="hu-HU" dirty="0"/>
              <a:t>Többi paraméter – nyersvízben kockázatot jelentő mennyiségben van jelen, vagy egyéb hálózati forrás ismert, gyakori kifogás stb.</a:t>
            </a:r>
          </a:p>
          <a:p>
            <a:pPr>
              <a:lnSpc>
                <a:spcPct val="110000"/>
              </a:lnSpc>
            </a:pPr>
            <a:r>
              <a:rPr lang="hu-HU" dirty="0"/>
              <a:t>…</a:t>
            </a:r>
          </a:p>
          <a:p>
            <a:pPr>
              <a:lnSpc>
                <a:spcPct val="110000"/>
              </a:lnSpc>
            </a:pPr>
            <a:r>
              <a:rPr lang="hu-HU" dirty="0">
                <a:solidFill>
                  <a:srgbClr val="FF0000"/>
                </a:solidFill>
              </a:rPr>
              <a:t>Rugalmas eszköz, de szakmai körültekintést igényel!</a:t>
            </a:r>
          </a:p>
          <a:p>
            <a:pPr>
              <a:lnSpc>
                <a:spcPct val="110000"/>
              </a:lnSpc>
            </a:pPr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585650" y="741978"/>
            <a:ext cx="11606350" cy="709519"/>
          </a:xfrm>
        </p:spPr>
        <p:txBody>
          <a:bodyPr>
            <a:noAutofit/>
          </a:bodyPr>
          <a:lstStyle/>
          <a:p>
            <a:r>
              <a:rPr lang="hu-HU" sz="4800" dirty="0">
                <a:latin typeface="+mn-lt"/>
              </a:rPr>
              <a:t>Kockázatértékelés alapján A csoportos</a:t>
            </a:r>
            <a:br>
              <a:rPr lang="hu-HU" sz="4800" dirty="0">
                <a:latin typeface="+mn-lt"/>
              </a:rPr>
            </a:br>
            <a:r>
              <a:rPr lang="hu-HU" sz="3733" dirty="0">
                <a:latin typeface="+mn-lt"/>
              </a:rPr>
              <a:t>(egyébként B)</a:t>
            </a:r>
            <a:endParaRPr lang="hu-HU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9247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52790"/>
            <a:ext cx="11264679" cy="963492"/>
          </a:xfrm>
        </p:spPr>
        <p:txBody>
          <a:bodyPr>
            <a:normAutofit/>
          </a:bodyPr>
          <a:lstStyle/>
          <a:p>
            <a:r>
              <a:rPr lang="hu-HU" sz="4800" b="1" dirty="0"/>
              <a:t>Vizsgálati szám növelés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253330"/>
            <a:ext cx="10734731" cy="4351339"/>
          </a:xfrm>
        </p:spPr>
        <p:txBody>
          <a:bodyPr>
            <a:normAutofit/>
          </a:bodyPr>
          <a:lstStyle/>
          <a:p>
            <a:r>
              <a:rPr lang="hu-HU" dirty="0"/>
              <a:t>A fentiek alapján az illetékes hatóság előírhatja</a:t>
            </a:r>
          </a:p>
          <a:p>
            <a:pPr lvl="1"/>
            <a:r>
              <a:rPr lang="hu-HU" dirty="0"/>
              <a:t>Bármilyen további paraméter vizsgálatát</a:t>
            </a:r>
          </a:p>
          <a:p>
            <a:pPr lvl="1"/>
            <a:r>
              <a:rPr lang="hu-HU" dirty="0"/>
              <a:t>Bármilyen paraméter vizsgálatának megnövelt gyakoriságát</a:t>
            </a:r>
          </a:p>
          <a:p>
            <a:r>
              <a:rPr lang="hu-HU" dirty="0"/>
              <a:t>Amennyiben azt a korábbi eredmények vagy kockázatértékelés (VBT) indokolja</a:t>
            </a:r>
          </a:p>
          <a:p>
            <a:r>
              <a:rPr lang="hu-HU" dirty="0"/>
              <a:t>Egyes kockázatok már a HUMVI-ban alapbeállításként szerepelnek, de helyi sajátosságok alapján bővíthető</a:t>
            </a:r>
          </a:p>
        </p:txBody>
      </p:sp>
    </p:spTree>
    <p:extLst>
      <p:ext uri="{BB962C8B-B14F-4D97-AF65-F5344CB8AC3E}">
        <p14:creationId xmlns:p14="http://schemas.microsoft.com/office/powerpoint/2010/main" val="596125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016" y="454254"/>
            <a:ext cx="11186555" cy="742593"/>
          </a:xfrm>
        </p:spPr>
        <p:txBody>
          <a:bodyPr>
            <a:noAutofit/>
          </a:bodyPr>
          <a:lstStyle/>
          <a:p>
            <a:r>
              <a:rPr lang="en-US" sz="3600" b="1" dirty="0" err="1"/>
              <a:t>Vízművet</a:t>
            </a:r>
            <a:r>
              <a:rPr lang="en-US" sz="3600" b="1" dirty="0"/>
              <a:t> </a:t>
            </a:r>
            <a:r>
              <a:rPr lang="en-US" sz="3600" b="1" dirty="0" err="1"/>
              <a:t>elhagyó</a:t>
            </a:r>
            <a:r>
              <a:rPr lang="en-US" sz="3600" b="1" dirty="0"/>
              <a:t> (</a:t>
            </a:r>
            <a:r>
              <a:rPr lang="en-US" sz="3600" b="1" dirty="0" err="1"/>
              <a:t>kimeneti</a:t>
            </a:r>
            <a:r>
              <a:rPr lang="en-US" sz="3600" b="1" dirty="0"/>
              <a:t>) ponton </a:t>
            </a:r>
            <a:r>
              <a:rPr lang="en-US" sz="3600" b="1" dirty="0" err="1"/>
              <a:t>vett</a:t>
            </a:r>
            <a:r>
              <a:rPr lang="en-US" sz="3600" b="1" dirty="0"/>
              <a:t> </a:t>
            </a:r>
            <a:r>
              <a:rPr lang="en-US" sz="3600" b="1" dirty="0" err="1"/>
              <a:t>minták</a:t>
            </a:r>
            <a:r>
              <a:rPr lang="en-US" sz="3600" b="1" dirty="0"/>
              <a:t> </a:t>
            </a:r>
            <a:r>
              <a:rPr lang="en-US" sz="3600" b="1" dirty="0" err="1"/>
              <a:t>beszámítása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016" y="1515160"/>
            <a:ext cx="10515600" cy="4787389"/>
          </a:xfrm>
        </p:spPr>
        <p:txBody>
          <a:bodyPr>
            <a:noAutofit/>
          </a:bodyPr>
          <a:lstStyle/>
          <a:p>
            <a:r>
              <a:rPr lang="en-US" sz="2533" dirty="0" err="1"/>
              <a:t>Paraméterek</a:t>
            </a:r>
            <a:r>
              <a:rPr lang="en-US" sz="2533" dirty="0"/>
              <a:t>: </a:t>
            </a:r>
            <a:r>
              <a:rPr lang="en-US" sz="2533" dirty="0" err="1"/>
              <a:t>alumínium</a:t>
            </a:r>
            <a:r>
              <a:rPr lang="en-US" sz="2533" dirty="0"/>
              <a:t>, benzol, </a:t>
            </a:r>
            <a:r>
              <a:rPr lang="en-US" sz="2533" dirty="0" err="1"/>
              <a:t>benz</a:t>
            </a:r>
            <a:r>
              <a:rPr lang="en-US" sz="2533" dirty="0"/>
              <a:t>(a)</a:t>
            </a:r>
            <a:r>
              <a:rPr lang="en-US" sz="2533" dirty="0" err="1"/>
              <a:t>pirén</a:t>
            </a:r>
            <a:r>
              <a:rPr lang="en-US" sz="2533" dirty="0"/>
              <a:t>, </a:t>
            </a:r>
            <a:r>
              <a:rPr lang="en-US" sz="2533" dirty="0" err="1"/>
              <a:t>bór</a:t>
            </a:r>
            <a:r>
              <a:rPr lang="en-US" sz="2533" dirty="0"/>
              <a:t>, </a:t>
            </a:r>
            <a:r>
              <a:rPr lang="en-US" sz="2533" dirty="0" err="1"/>
              <a:t>cianid</a:t>
            </a:r>
            <a:r>
              <a:rPr lang="en-US" sz="2533" dirty="0"/>
              <a:t>, cisz-1,2-diklór-etilén, 1,2-diklór-etán, </a:t>
            </a:r>
            <a:r>
              <a:rPr lang="en-US" sz="2533" dirty="0" err="1"/>
              <a:t>vinil-klorid</a:t>
            </a:r>
            <a:r>
              <a:rPr lang="en-US" sz="2533" dirty="0"/>
              <a:t>, </a:t>
            </a:r>
            <a:r>
              <a:rPr lang="en-US" sz="2533" dirty="0" err="1"/>
              <a:t>urán</a:t>
            </a:r>
            <a:r>
              <a:rPr lang="en-US" sz="2533" dirty="0"/>
              <a:t>, </a:t>
            </a:r>
            <a:r>
              <a:rPr lang="en-US" sz="2533" dirty="0" err="1"/>
              <a:t>fluorid</a:t>
            </a:r>
            <a:r>
              <a:rPr lang="en-US" sz="2533" dirty="0"/>
              <a:t>, </a:t>
            </a:r>
            <a:r>
              <a:rPr lang="en-US" sz="2533" dirty="0" err="1"/>
              <a:t>higany</a:t>
            </a:r>
            <a:r>
              <a:rPr lang="en-US" sz="2533" dirty="0"/>
              <a:t>, </a:t>
            </a:r>
            <a:r>
              <a:rPr lang="en-US" sz="2533" dirty="0" err="1"/>
              <a:t>keménység</a:t>
            </a:r>
            <a:r>
              <a:rPr lang="en-US" sz="2533" dirty="0"/>
              <a:t>, </a:t>
            </a:r>
            <a:r>
              <a:rPr lang="en-US" sz="2533" dirty="0" err="1"/>
              <a:t>klorid</a:t>
            </a:r>
            <a:r>
              <a:rPr lang="en-US" sz="2533" dirty="0"/>
              <a:t>, </a:t>
            </a:r>
            <a:r>
              <a:rPr lang="en-US" sz="2533" dirty="0" err="1"/>
              <a:t>nátrium</a:t>
            </a:r>
            <a:r>
              <a:rPr lang="en-US" sz="2533" dirty="0"/>
              <a:t>, </a:t>
            </a:r>
            <a:r>
              <a:rPr lang="en-US" sz="2533" dirty="0" err="1"/>
              <a:t>peszticidek</a:t>
            </a:r>
            <a:r>
              <a:rPr lang="en-US" sz="2533" dirty="0"/>
              <a:t>, </a:t>
            </a:r>
            <a:r>
              <a:rPr lang="en-US" sz="2533" dirty="0" err="1"/>
              <a:t>policiklusos</a:t>
            </a:r>
            <a:r>
              <a:rPr lang="en-US" sz="2533" dirty="0"/>
              <a:t> </a:t>
            </a:r>
            <a:r>
              <a:rPr lang="en-US" sz="2533" dirty="0" err="1"/>
              <a:t>aromás</a:t>
            </a:r>
            <a:r>
              <a:rPr lang="en-US" sz="2533" dirty="0"/>
              <a:t> </a:t>
            </a:r>
            <a:r>
              <a:rPr lang="en-US" sz="2533" dirty="0" err="1"/>
              <a:t>szénhidrogének</a:t>
            </a:r>
            <a:r>
              <a:rPr lang="en-US" sz="2533" dirty="0"/>
              <a:t>, </a:t>
            </a:r>
            <a:r>
              <a:rPr lang="en-US" sz="2533" dirty="0" err="1"/>
              <a:t>szelén</a:t>
            </a:r>
            <a:r>
              <a:rPr lang="en-US" sz="2533" dirty="0"/>
              <a:t>, </a:t>
            </a:r>
            <a:r>
              <a:rPr lang="en-US" sz="2533" dirty="0" err="1"/>
              <a:t>tetraklór-etilén</a:t>
            </a:r>
            <a:r>
              <a:rPr lang="en-US" sz="2533" dirty="0"/>
              <a:t>, </a:t>
            </a:r>
            <a:r>
              <a:rPr lang="en-US" sz="2533" dirty="0" err="1"/>
              <a:t>triklór-etilén</a:t>
            </a:r>
            <a:r>
              <a:rPr lang="en-US" sz="2533" dirty="0"/>
              <a:t>, </a:t>
            </a:r>
            <a:r>
              <a:rPr lang="en-US" sz="2533" dirty="0" err="1"/>
              <a:t>radioaktív</a:t>
            </a:r>
            <a:r>
              <a:rPr lang="en-US" sz="2533" dirty="0"/>
              <a:t> </a:t>
            </a:r>
            <a:r>
              <a:rPr lang="en-US" sz="2533" dirty="0" err="1"/>
              <a:t>anyagok</a:t>
            </a:r>
            <a:r>
              <a:rPr lang="en-US" sz="2533" dirty="0"/>
              <a:t>, </a:t>
            </a:r>
            <a:r>
              <a:rPr lang="en-US" sz="2533" dirty="0" err="1"/>
              <a:t>kalcium</a:t>
            </a:r>
            <a:r>
              <a:rPr lang="en-US" sz="2533" dirty="0"/>
              <a:t>, </a:t>
            </a:r>
            <a:r>
              <a:rPr lang="en-US" sz="2533" dirty="0" err="1"/>
              <a:t>magnézium</a:t>
            </a:r>
            <a:r>
              <a:rPr lang="en-US" sz="2533" dirty="0"/>
              <a:t>, </a:t>
            </a:r>
            <a:r>
              <a:rPr lang="en-US" sz="2533" dirty="0" err="1"/>
              <a:t>kálium</a:t>
            </a:r>
            <a:endParaRPr lang="en-US" sz="2533" dirty="0"/>
          </a:p>
          <a:p>
            <a:r>
              <a:rPr lang="en-US" sz="2533" dirty="0" err="1"/>
              <a:t>Ezek</a:t>
            </a:r>
            <a:r>
              <a:rPr lang="en-US" sz="2533" dirty="0"/>
              <a:t> </a:t>
            </a:r>
            <a:r>
              <a:rPr lang="en-US" sz="2533" dirty="0" err="1"/>
              <a:t>az</a:t>
            </a:r>
            <a:r>
              <a:rPr lang="en-US" sz="2533" dirty="0"/>
              <a:t> </a:t>
            </a:r>
            <a:r>
              <a:rPr lang="en-US" sz="2533" dirty="0" err="1"/>
              <a:t>eredmények</a:t>
            </a:r>
            <a:r>
              <a:rPr lang="en-US" sz="2533" dirty="0"/>
              <a:t> a </a:t>
            </a:r>
            <a:r>
              <a:rPr lang="en-US" sz="2533" dirty="0" err="1"/>
              <a:t>vízmű</a:t>
            </a:r>
            <a:r>
              <a:rPr lang="en-US" sz="2533" dirty="0"/>
              <a:t> </a:t>
            </a:r>
            <a:r>
              <a:rPr lang="en-US" sz="2533" dirty="0" err="1"/>
              <a:t>által</a:t>
            </a:r>
            <a:r>
              <a:rPr lang="en-US" sz="2533" dirty="0"/>
              <a:t> </a:t>
            </a:r>
            <a:r>
              <a:rPr lang="en-US" sz="2533" dirty="0" err="1"/>
              <a:t>ellátott</a:t>
            </a:r>
            <a:r>
              <a:rPr lang="en-US" sz="2533" dirty="0"/>
              <a:t> VEZ </a:t>
            </a:r>
            <a:r>
              <a:rPr lang="en-US" sz="2533" dirty="0" err="1"/>
              <a:t>esetén</a:t>
            </a:r>
            <a:r>
              <a:rPr lang="en-US" sz="2533" dirty="0"/>
              <a:t> </a:t>
            </a:r>
            <a:r>
              <a:rPr lang="en-US" sz="2533" dirty="0" err="1"/>
              <a:t>beszámíthatóak</a:t>
            </a:r>
            <a:r>
              <a:rPr lang="en-US" sz="2533" dirty="0"/>
              <a:t> (=VER </a:t>
            </a:r>
            <a:r>
              <a:rPr lang="en-US" sz="2533" dirty="0" err="1"/>
              <a:t>szintű</a:t>
            </a:r>
            <a:r>
              <a:rPr lang="en-US" sz="2533" dirty="0"/>
              <a:t> </a:t>
            </a:r>
            <a:r>
              <a:rPr lang="en-US" sz="2533" dirty="0" err="1"/>
              <a:t>vizsgálat</a:t>
            </a:r>
            <a:r>
              <a:rPr lang="en-US" sz="2533" dirty="0"/>
              <a:t>)</a:t>
            </a:r>
          </a:p>
          <a:p>
            <a:r>
              <a:rPr lang="en-US" sz="2533" dirty="0" err="1"/>
              <a:t>Szolgáltatói</a:t>
            </a:r>
            <a:r>
              <a:rPr lang="en-US" sz="2533" dirty="0"/>
              <a:t> </a:t>
            </a:r>
            <a:r>
              <a:rPr lang="en-US" sz="2533" dirty="0" err="1"/>
              <a:t>jelentésben</a:t>
            </a:r>
            <a:r>
              <a:rPr lang="en-US" sz="2533" dirty="0"/>
              <a:t> </a:t>
            </a:r>
            <a:r>
              <a:rPr lang="en-US" sz="2533" dirty="0" err="1"/>
              <a:t>kell</a:t>
            </a:r>
            <a:r>
              <a:rPr lang="en-US" sz="2533" dirty="0"/>
              <a:t> </a:t>
            </a:r>
            <a:r>
              <a:rPr lang="en-US" sz="2533" dirty="0" err="1"/>
              <a:t>megadni</a:t>
            </a:r>
            <a:r>
              <a:rPr lang="en-US" sz="2533" dirty="0"/>
              <a:t>, </a:t>
            </a:r>
            <a:r>
              <a:rPr lang="en-US" sz="2533" dirty="0" err="1"/>
              <a:t>hogy</a:t>
            </a:r>
            <a:r>
              <a:rPr lang="en-US" sz="2533" dirty="0"/>
              <a:t> </a:t>
            </a:r>
            <a:r>
              <a:rPr lang="en-US" sz="2533" dirty="0" err="1"/>
              <a:t>egy</a:t>
            </a:r>
            <a:r>
              <a:rPr lang="en-US" sz="2533" dirty="0"/>
              <a:t> VEZ-</a:t>
            </a:r>
            <a:r>
              <a:rPr lang="en-US" sz="2533" dirty="0" err="1"/>
              <a:t>hez</a:t>
            </a:r>
            <a:r>
              <a:rPr lang="en-US" sz="2533" dirty="0"/>
              <a:t> </a:t>
            </a:r>
            <a:r>
              <a:rPr lang="en-US" sz="2533" dirty="0" err="1"/>
              <a:t>melyik</a:t>
            </a:r>
            <a:r>
              <a:rPr lang="en-US" sz="2533" dirty="0"/>
              <a:t> </a:t>
            </a:r>
            <a:r>
              <a:rPr lang="en-US" sz="2533" dirty="0" err="1"/>
              <a:t>kimenő</a:t>
            </a:r>
            <a:r>
              <a:rPr lang="en-US" sz="2533" dirty="0"/>
              <a:t> </a:t>
            </a:r>
            <a:r>
              <a:rPr lang="en-US" sz="2533" dirty="0" err="1"/>
              <a:t>pontot</a:t>
            </a:r>
            <a:r>
              <a:rPr lang="en-US" sz="2533" dirty="0"/>
              <a:t> </a:t>
            </a:r>
            <a:r>
              <a:rPr lang="en-US" sz="2533" dirty="0" err="1"/>
              <a:t>rendelik</a:t>
            </a:r>
            <a:r>
              <a:rPr lang="en-US" sz="2533" dirty="0"/>
              <a:t> (</a:t>
            </a:r>
            <a:r>
              <a:rPr lang="en-US" sz="2533" dirty="0" err="1"/>
              <a:t>akkor</a:t>
            </a:r>
            <a:r>
              <a:rPr lang="en-US" sz="2533" dirty="0"/>
              <a:t> is, ha </a:t>
            </a:r>
            <a:r>
              <a:rPr lang="en-US" sz="2533" dirty="0" err="1"/>
              <a:t>másik</a:t>
            </a:r>
            <a:r>
              <a:rPr lang="en-US" sz="2533" dirty="0"/>
              <a:t> </a:t>
            </a:r>
            <a:r>
              <a:rPr lang="en-US" sz="2533" dirty="0" err="1"/>
              <a:t>településen</a:t>
            </a:r>
            <a:r>
              <a:rPr lang="en-US" sz="2533" dirty="0"/>
              <a:t> van a </a:t>
            </a:r>
            <a:r>
              <a:rPr lang="en-US" sz="2533" dirty="0" err="1"/>
              <a:t>vízmű</a:t>
            </a:r>
            <a:r>
              <a:rPr lang="en-US" sz="2533" dirty="0"/>
              <a:t>)</a:t>
            </a:r>
          </a:p>
          <a:p>
            <a:r>
              <a:rPr lang="en-US" sz="2533" dirty="0" err="1"/>
              <a:t>Átvett</a:t>
            </a:r>
            <a:r>
              <a:rPr lang="en-US" sz="2533" dirty="0"/>
              <a:t> </a:t>
            </a:r>
            <a:r>
              <a:rPr lang="en-US" sz="2533" dirty="0" err="1"/>
              <a:t>vízzel</a:t>
            </a:r>
            <a:r>
              <a:rPr lang="en-US" sz="2533" dirty="0"/>
              <a:t> </a:t>
            </a:r>
            <a:r>
              <a:rPr lang="en-US" sz="2533" dirty="0" err="1"/>
              <a:t>üzemelő</a:t>
            </a:r>
            <a:r>
              <a:rPr lang="en-US" sz="2533" dirty="0"/>
              <a:t> </a:t>
            </a:r>
            <a:r>
              <a:rPr lang="en-US" sz="2533" dirty="0" err="1"/>
              <a:t>rendszer</a:t>
            </a:r>
            <a:r>
              <a:rPr lang="en-US" sz="2533" dirty="0"/>
              <a:t> </a:t>
            </a:r>
            <a:r>
              <a:rPr lang="en-US" sz="2533" dirty="0" err="1"/>
              <a:t>esetén</a:t>
            </a:r>
            <a:r>
              <a:rPr lang="en-US" sz="2533" dirty="0"/>
              <a:t> </a:t>
            </a:r>
            <a:r>
              <a:rPr lang="en-US" sz="2533" dirty="0" err="1"/>
              <a:t>lehet</a:t>
            </a:r>
            <a:r>
              <a:rPr lang="en-US" sz="2533" dirty="0"/>
              <a:t> </a:t>
            </a:r>
            <a:r>
              <a:rPr lang="en-US" sz="2533" dirty="0" err="1"/>
              <a:t>az</a:t>
            </a:r>
            <a:r>
              <a:rPr lang="en-US" sz="2533" dirty="0"/>
              <a:t> </a:t>
            </a:r>
            <a:r>
              <a:rPr lang="en-US" sz="2533" dirty="0" err="1"/>
              <a:t>átvételi</a:t>
            </a:r>
            <a:r>
              <a:rPr lang="en-US" sz="2533" dirty="0"/>
              <a:t> </a:t>
            </a:r>
            <a:r>
              <a:rPr lang="en-US" sz="2533" dirty="0" err="1"/>
              <a:t>pont</a:t>
            </a:r>
            <a:endParaRPr lang="en-US" sz="2533" dirty="0"/>
          </a:p>
          <a:p>
            <a:r>
              <a:rPr lang="en-US" sz="2533" dirty="0" err="1"/>
              <a:t>Ez</a:t>
            </a:r>
            <a:r>
              <a:rPr lang="en-US" sz="2533" dirty="0"/>
              <a:t> </a:t>
            </a:r>
            <a:r>
              <a:rPr lang="en-US" sz="2533" dirty="0" err="1"/>
              <a:t>alapján</a:t>
            </a:r>
            <a:r>
              <a:rPr lang="en-US" sz="2533" dirty="0"/>
              <a:t> a HUMVI </a:t>
            </a:r>
            <a:r>
              <a:rPr lang="en-US" sz="2533" dirty="0" err="1"/>
              <a:t>beszámítja</a:t>
            </a:r>
            <a:r>
              <a:rPr lang="en-US" sz="2533" dirty="0"/>
              <a:t> a </a:t>
            </a:r>
            <a:r>
              <a:rPr lang="en-US" sz="2533" dirty="0" err="1"/>
              <a:t>vizsgálatszám</a:t>
            </a:r>
            <a:r>
              <a:rPr lang="en-US" sz="2533" dirty="0"/>
              <a:t> </a:t>
            </a:r>
            <a:r>
              <a:rPr lang="en-US" sz="2533" dirty="0" err="1"/>
              <a:t>teljesülésébe</a:t>
            </a:r>
            <a:endParaRPr lang="en-US" sz="2533" dirty="0"/>
          </a:p>
        </p:txBody>
      </p:sp>
    </p:spTree>
    <p:extLst>
      <p:ext uri="{BB962C8B-B14F-4D97-AF65-F5344CB8AC3E}">
        <p14:creationId xmlns:p14="http://schemas.microsoft.com/office/powerpoint/2010/main" val="2630781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143D2-FED4-1299-6D7A-35A6382B6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8662"/>
          </a:xfrm>
        </p:spPr>
        <p:txBody>
          <a:bodyPr/>
          <a:lstStyle/>
          <a:p>
            <a:r>
              <a:rPr lang="en-HU" b="1" dirty="0"/>
              <a:t>Eredmények feltöltése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9333E-4EA6-06CB-D29F-BE37F27AC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416"/>
            <a:ext cx="10515600" cy="4692547"/>
          </a:xfrm>
        </p:spPr>
        <p:txBody>
          <a:bodyPr>
            <a:normAutofit/>
          </a:bodyPr>
          <a:lstStyle/>
          <a:p>
            <a:r>
              <a:rPr lang="en-HU" dirty="0"/>
              <a:t>Feltöltés: negyedévet követő 30 napon (önellenőrző) ill. 15 napon (hatósági) belül</a:t>
            </a:r>
          </a:p>
          <a:p>
            <a:r>
              <a:rPr lang="en-HU" dirty="0"/>
              <a:t>6 hónapon túl nem rögzíthető!</a:t>
            </a:r>
          </a:p>
          <a:p>
            <a:r>
              <a:rPr lang="en-HU" dirty="0"/>
              <a:t>Validálás: további 15 napon belül</a:t>
            </a:r>
          </a:p>
          <a:p>
            <a:pPr marL="0" indent="0">
              <a:buNone/>
            </a:pPr>
            <a:endParaRPr lang="en-HU" dirty="0"/>
          </a:p>
          <a:p>
            <a:pPr marL="0" indent="0">
              <a:buNone/>
            </a:pPr>
            <a:endParaRPr lang="en-HU" dirty="0"/>
          </a:p>
          <a:p>
            <a:pPr marL="0" indent="0">
              <a:buNone/>
            </a:pPr>
            <a:endParaRPr lang="en-HU" dirty="0"/>
          </a:p>
          <a:p>
            <a:r>
              <a:rPr lang="en-HU" dirty="0"/>
              <a:t>Határérték és parametrikus érték túllépés esetén meg kell jelölni a túllépés okát és az azt követő intézkedést</a:t>
            </a:r>
          </a:p>
          <a:p>
            <a:endParaRPr lang="en-HU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AFDAB3-DBFA-893D-24BF-60D979C2AE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2216531"/>
              </p:ext>
            </p:extLst>
          </p:nvPr>
        </p:nvGraphicFramePr>
        <p:xfrm>
          <a:off x="1509486" y="1508168"/>
          <a:ext cx="8128000" cy="5033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168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005" y="475261"/>
            <a:ext cx="9711437" cy="742593"/>
          </a:xfrm>
        </p:spPr>
        <p:txBody>
          <a:bodyPr>
            <a:noAutofit/>
          </a:bodyPr>
          <a:lstStyle/>
          <a:p>
            <a:r>
              <a:rPr lang="en-US" sz="4800" dirty="0" err="1">
                <a:latin typeface="+mn-lt"/>
              </a:rPr>
              <a:t>Ivóvízminőség</a:t>
            </a:r>
            <a:r>
              <a:rPr lang="en-US" sz="4800" dirty="0">
                <a:latin typeface="+mn-lt"/>
              </a:rPr>
              <a:t> </a:t>
            </a:r>
            <a:r>
              <a:rPr lang="en-US" sz="4800" dirty="0" err="1">
                <a:latin typeface="+mn-lt"/>
              </a:rPr>
              <a:t>felügyelet</a:t>
            </a:r>
            <a:endParaRPr lang="en-US" sz="4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005" y="1660103"/>
            <a:ext cx="10515600" cy="4351339"/>
          </a:xfrm>
        </p:spPr>
        <p:txBody>
          <a:bodyPr/>
          <a:lstStyle/>
          <a:p>
            <a:r>
              <a:rPr lang="en-US" dirty="0" err="1"/>
              <a:t>Kockázat</a:t>
            </a:r>
            <a:r>
              <a:rPr lang="en-US" dirty="0"/>
              <a:t> </a:t>
            </a:r>
            <a:r>
              <a:rPr lang="en-US" dirty="0" err="1"/>
              <a:t>alapú</a:t>
            </a:r>
            <a:r>
              <a:rPr lang="en-US" dirty="0"/>
              <a:t> </a:t>
            </a:r>
            <a:r>
              <a:rPr lang="en-US" dirty="0" err="1"/>
              <a:t>megközelítés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koncepcionális</a:t>
            </a:r>
            <a:r>
              <a:rPr lang="en-US" dirty="0"/>
              <a:t> </a:t>
            </a:r>
            <a:r>
              <a:rPr lang="en-US" dirty="0" err="1"/>
              <a:t>változás</a:t>
            </a:r>
            <a:endParaRPr lang="en-US" dirty="0"/>
          </a:p>
          <a:p>
            <a:r>
              <a:rPr lang="en-US" b="1" dirty="0" err="1"/>
              <a:t>Azt</a:t>
            </a:r>
            <a:r>
              <a:rPr lang="en-US" dirty="0"/>
              <a:t> </a:t>
            </a:r>
            <a:r>
              <a:rPr lang="en-US" dirty="0" err="1"/>
              <a:t>vizsgáljuk</a:t>
            </a:r>
            <a:r>
              <a:rPr lang="en-US" dirty="0"/>
              <a:t> </a:t>
            </a:r>
            <a:r>
              <a:rPr lang="en-US" b="1" dirty="0" err="1"/>
              <a:t>ott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b="1" dirty="0" err="1"/>
              <a:t>akkor</a:t>
            </a:r>
            <a:r>
              <a:rPr lang="en-US" dirty="0"/>
              <a:t>, </a:t>
            </a:r>
            <a:r>
              <a:rPr lang="en-US" dirty="0" err="1"/>
              <a:t>ahol</a:t>
            </a:r>
            <a:r>
              <a:rPr lang="en-US" dirty="0"/>
              <a:t> </a:t>
            </a:r>
            <a:r>
              <a:rPr lang="en-US" dirty="0" err="1"/>
              <a:t>közegészségügyi</a:t>
            </a:r>
            <a:r>
              <a:rPr lang="en-US" dirty="0"/>
              <a:t> </a:t>
            </a:r>
            <a:r>
              <a:rPr lang="en-US" dirty="0" err="1"/>
              <a:t>szempontból</a:t>
            </a:r>
            <a:r>
              <a:rPr lang="en-US" dirty="0"/>
              <a:t> </a:t>
            </a:r>
            <a:r>
              <a:rPr lang="en-US" dirty="0" err="1"/>
              <a:t>ténylegesen</a:t>
            </a:r>
            <a:r>
              <a:rPr lang="en-US" dirty="0"/>
              <a:t> </a:t>
            </a:r>
            <a:r>
              <a:rPr lang="en-US" dirty="0" err="1"/>
              <a:t>releváns</a:t>
            </a:r>
            <a:endParaRPr lang="en-US" dirty="0"/>
          </a:p>
          <a:p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ivóvízbiztonság</a:t>
            </a:r>
            <a:r>
              <a:rPr lang="en-US" dirty="0"/>
              <a:t> </a:t>
            </a:r>
            <a:r>
              <a:rPr lang="en-US" dirty="0" err="1"/>
              <a:t>elsődleges</a:t>
            </a:r>
            <a:r>
              <a:rPr lang="en-US" dirty="0"/>
              <a:t> </a:t>
            </a:r>
            <a:r>
              <a:rPr lang="en-US" dirty="0" err="1"/>
              <a:t>pillére</a:t>
            </a:r>
            <a:r>
              <a:rPr lang="en-US" dirty="0"/>
              <a:t> a VBT</a:t>
            </a:r>
          </a:p>
          <a:p>
            <a:r>
              <a:rPr lang="en-US" dirty="0"/>
              <a:t>A monitoring </a:t>
            </a:r>
            <a:r>
              <a:rPr lang="en-US" dirty="0" err="1"/>
              <a:t>célja</a:t>
            </a:r>
            <a:r>
              <a:rPr lang="en-US" dirty="0"/>
              <a:t> </a:t>
            </a:r>
            <a:r>
              <a:rPr lang="en-US" dirty="0" err="1"/>
              <a:t>annak</a:t>
            </a:r>
            <a:r>
              <a:rPr lang="en-US" dirty="0"/>
              <a:t> </a:t>
            </a:r>
            <a:r>
              <a:rPr lang="en-US" dirty="0" err="1"/>
              <a:t>verifikálása</a:t>
            </a:r>
            <a:r>
              <a:rPr lang="en-US" dirty="0"/>
              <a:t>, </a:t>
            </a:r>
            <a:r>
              <a:rPr lang="en-US" dirty="0" err="1"/>
              <a:t>hogy</a:t>
            </a:r>
            <a:r>
              <a:rPr lang="en-US" dirty="0"/>
              <a:t> a VBT </a:t>
            </a:r>
            <a:r>
              <a:rPr lang="en-US" dirty="0" err="1"/>
              <a:t>megfelelően</a:t>
            </a:r>
            <a:r>
              <a:rPr lang="en-US" dirty="0"/>
              <a:t> </a:t>
            </a:r>
            <a:r>
              <a:rPr lang="en-US" dirty="0" err="1"/>
              <a:t>működik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582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3392" y="2132855"/>
            <a:ext cx="10972800" cy="2142261"/>
          </a:xfrm>
        </p:spPr>
        <p:txBody>
          <a:bodyPr>
            <a:normAutofit/>
          </a:bodyPr>
          <a:lstStyle/>
          <a:p>
            <a:pPr algn="ctr"/>
            <a:r>
              <a:rPr lang="hu-HU" sz="5400" b="1" dirty="0"/>
              <a:t>Köszönöm a figyelmet!</a:t>
            </a:r>
            <a:br>
              <a:rPr lang="hu-HU" sz="5400" b="1" dirty="0"/>
            </a:br>
            <a:br>
              <a:rPr lang="hu-HU" sz="5400" b="1" dirty="0"/>
            </a:br>
            <a:r>
              <a:rPr lang="hu-HU" sz="2800" b="1" dirty="0" err="1"/>
              <a:t>vizosztaly@nnk.gov.hu</a:t>
            </a:r>
            <a:endParaRPr lang="hu-HU" sz="5400" b="1" dirty="0"/>
          </a:p>
        </p:txBody>
      </p:sp>
    </p:spTree>
    <p:extLst>
      <p:ext uri="{BB962C8B-B14F-4D97-AF65-F5344CB8AC3E}">
        <p14:creationId xmlns:p14="http://schemas.microsoft.com/office/powerpoint/2010/main" val="3236661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838199" y="365128"/>
            <a:ext cx="10515600" cy="857185"/>
          </a:xfrm>
        </p:spPr>
        <p:txBody>
          <a:bodyPr>
            <a:noAutofit/>
          </a:bodyPr>
          <a:lstStyle/>
          <a:p>
            <a:r>
              <a:rPr lang="hu-HU" sz="4800" b="1" dirty="0"/>
              <a:t>Ivóvízminőség-ellenőrzés elemei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1400567"/>
            <a:ext cx="10951167" cy="477639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err="1"/>
              <a:t>Klasszikus</a:t>
            </a:r>
            <a:r>
              <a:rPr lang="en-US" dirty="0"/>
              <a:t> </a:t>
            </a:r>
            <a:r>
              <a:rPr lang="en-US" dirty="0" err="1"/>
              <a:t>ivóvízminőségi</a:t>
            </a:r>
            <a:r>
              <a:rPr lang="en-US" dirty="0"/>
              <a:t> monitoring (</a:t>
            </a:r>
            <a:r>
              <a:rPr lang="en-US" dirty="0" err="1"/>
              <a:t>vízmintavétel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vizsgálat</a:t>
            </a:r>
            <a:r>
              <a:rPr lang="en-US" dirty="0"/>
              <a:t>)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önellenőrző</a:t>
            </a:r>
            <a:r>
              <a:rPr lang="en-US" dirty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hatósági</a:t>
            </a:r>
            <a:r>
              <a:rPr lang="en-US" dirty="0"/>
              <a:t>, </a:t>
            </a:r>
            <a:r>
              <a:rPr lang="en-US" dirty="0" err="1"/>
              <a:t>akkreditált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err="1"/>
              <a:t>Folyamatos</a:t>
            </a:r>
            <a:r>
              <a:rPr lang="en-US" dirty="0"/>
              <a:t> (online) </a:t>
            </a:r>
            <a:r>
              <a:rPr lang="en-US" dirty="0" err="1"/>
              <a:t>mérések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önellenőrző</a:t>
            </a:r>
            <a:r>
              <a:rPr lang="en-US" dirty="0"/>
              <a:t>, </a:t>
            </a:r>
            <a:r>
              <a:rPr lang="en-US" dirty="0" err="1"/>
              <a:t>akkreditált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VBT-n </a:t>
            </a:r>
            <a:r>
              <a:rPr lang="en-US" dirty="0" err="1"/>
              <a:t>alapuló</a:t>
            </a:r>
            <a:r>
              <a:rPr lang="en-US" dirty="0"/>
              <a:t> </a:t>
            </a:r>
            <a:r>
              <a:rPr lang="en-US" dirty="0" err="1"/>
              <a:t>üzemeltetési</a:t>
            </a:r>
            <a:r>
              <a:rPr lang="en-US" dirty="0"/>
              <a:t> monitoring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önellenőrző</a:t>
            </a:r>
            <a:r>
              <a:rPr lang="en-US" dirty="0"/>
              <a:t>, </a:t>
            </a:r>
            <a:r>
              <a:rPr lang="en-US" dirty="0" err="1"/>
              <a:t>részben</a:t>
            </a:r>
            <a:r>
              <a:rPr lang="en-US" dirty="0"/>
              <a:t> </a:t>
            </a:r>
            <a:r>
              <a:rPr lang="en-US" dirty="0" err="1"/>
              <a:t>akkreditált</a:t>
            </a:r>
            <a:endParaRPr lang="en-US" dirty="0"/>
          </a:p>
          <a:p>
            <a:pPr lvl="1">
              <a:lnSpc>
                <a:spcPct val="110000"/>
              </a:lnSpc>
            </a:pPr>
            <a:r>
              <a:rPr lang="en-US" dirty="0" err="1"/>
              <a:t>Külön</a:t>
            </a:r>
            <a:r>
              <a:rPr lang="en-US" dirty="0"/>
              <a:t> </a:t>
            </a:r>
            <a:r>
              <a:rPr lang="en-US" dirty="0" err="1"/>
              <a:t>jogszabály</a:t>
            </a:r>
            <a:r>
              <a:rPr lang="en-US" dirty="0"/>
              <a:t> </a:t>
            </a:r>
            <a:r>
              <a:rPr lang="en-US" dirty="0" err="1"/>
              <a:t>alapján</a:t>
            </a:r>
            <a:r>
              <a:rPr lang="en-US" dirty="0"/>
              <a:t> (16/2016 (V. 12)), de VBT </a:t>
            </a:r>
            <a:r>
              <a:rPr lang="en-US" dirty="0" err="1"/>
              <a:t>része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annak</a:t>
            </a:r>
            <a:r>
              <a:rPr lang="en-US" dirty="0"/>
              <a:t> </a:t>
            </a:r>
            <a:r>
              <a:rPr lang="en-US" dirty="0" err="1"/>
              <a:t>részeként</a:t>
            </a:r>
            <a:r>
              <a:rPr lang="en-US" dirty="0"/>
              <a:t> </a:t>
            </a:r>
            <a:r>
              <a:rPr lang="en-US" dirty="0" err="1"/>
              <a:t>kell</a:t>
            </a:r>
            <a:r>
              <a:rPr lang="en-US" dirty="0"/>
              <a:t> </a:t>
            </a:r>
            <a:r>
              <a:rPr lang="en-US" dirty="0" err="1"/>
              <a:t>jóváhagyni</a:t>
            </a:r>
            <a:r>
              <a:rPr lang="en-US" dirty="0"/>
              <a:t> (</a:t>
            </a:r>
            <a:r>
              <a:rPr lang="en-US" dirty="0" err="1"/>
              <a:t>szakhatóság</a:t>
            </a:r>
            <a:r>
              <a:rPr lang="en-US" dirty="0"/>
              <a:t>: </a:t>
            </a:r>
            <a:r>
              <a:rPr lang="en-US" dirty="0" err="1"/>
              <a:t>vízügyi</a:t>
            </a:r>
            <a:r>
              <a:rPr lang="en-US" dirty="0"/>
              <a:t> </a:t>
            </a:r>
            <a:r>
              <a:rPr lang="en-US" dirty="0" err="1"/>
              <a:t>igazgatóság</a:t>
            </a:r>
            <a:r>
              <a:rPr lang="en-US" dirty="0"/>
              <a:t>)</a:t>
            </a:r>
          </a:p>
          <a:p>
            <a:pPr lvl="1">
              <a:lnSpc>
                <a:spcPct val="110000"/>
              </a:lnSpc>
            </a:pPr>
            <a:r>
              <a:rPr lang="en-US" dirty="0" err="1"/>
              <a:t>Zavarosság</a:t>
            </a:r>
            <a:r>
              <a:rPr lang="en-US" dirty="0"/>
              <a:t> (</a:t>
            </a:r>
            <a:r>
              <a:rPr lang="en-US" dirty="0" err="1"/>
              <a:t>szűrés</a:t>
            </a:r>
            <a:r>
              <a:rPr lang="en-US" dirty="0"/>
              <a:t> </a:t>
            </a:r>
            <a:r>
              <a:rPr lang="en-US" dirty="0" err="1"/>
              <a:t>hatékonyság</a:t>
            </a:r>
            <a:r>
              <a:rPr lang="en-US" dirty="0"/>
              <a:t>, </a:t>
            </a:r>
            <a:r>
              <a:rPr lang="en-US" dirty="0" err="1"/>
              <a:t>kórokozó</a:t>
            </a:r>
            <a:r>
              <a:rPr lang="en-US" dirty="0"/>
              <a:t> </a:t>
            </a:r>
            <a:r>
              <a:rPr lang="en-US" dirty="0" err="1"/>
              <a:t>eltávolítás</a:t>
            </a:r>
            <a:r>
              <a:rPr lang="en-US" dirty="0"/>
              <a:t>)</a:t>
            </a:r>
          </a:p>
          <a:p>
            <a:pPr lvl="1">
              <a:lnSpc>
                <a:spcPct val="110000"/>
              </a:lnSpc>
            </a:pPr>
            <a:r>
              <a:rPr lang="en-US" dirty="0" err="1"/>
              <a:t>Víruseltávolítási</a:t>
            </a:r>
            <a:r>
              <a:rPr lang="en-US" dirty="0"/>
              <a:t> </a:t>
            </a:r>
            <a:r>
              <a:rPr lang="en-US" dirty="0" err="1"/>
              <a:t>hatásfok</a:t>
            </a:r>
            <a:r>
              <a:rPr lang="en-US" dirty="0"/>
              <a:t> (</a:t>
            </a:r>
            <a:r>
              <a:rPr lang="en-US" dirty="0" err="1"/>
              <a:t>technológia</a:t>
            </a:r>
            <a:r>
              <a:rPr lang="en-US" dirty="0"/>
              <a:t> </a:t>
            </a:r>
            <a:r>
              <a:rPr lang="en-US" dirty="0" err="1"/>
              <a:t>validálás</a:t>
            </a:r>
            <a:r>
              <a:rPr lang="en-US" dirty="0"/>
              <a:t>)</a:t>
            </a:r>
          </a:p>
          <a:p>
            <a:pPr>
              <a:lnSpc>
                <a:spcPct val="110000"/>
              </a:lnSpc>
            </a:pPr>
            <a:r>
              <a:rPr lang="en-US" dirty="0" err="1"/>
              <a:t>Egyéb</a:t>
            </a:r>
            <a:r>
              <a:rPr lang="en-US" dirty="0"/>
              <a:t>, </a:t>
            </a:r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mérésen</a:t>
            </a:r>
            <a:r>
              <a:rPr lang="en-US" dirty="0"/>
              <a:t> </a:t>
            </a:r>
            <a:r>
              <a:rPr lang="en-US" dirty="0" err="1"/>
              <a:t>alapuló</a:t>
            </a:r>
            <a:r>
              <a:rPr lang="en-US" dirty="0"/>
              <a:t> monitoring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elsősorban</a:t>
            </a:r>
            <a:r>
              <a:rPr lang="en-US" dirty="0"/>
              <a:t> </a:t>
            </a:r>
            <a:r>
              <a:rPr lang="en-US" dirty="0" err="1"/>
              <a:t>önellenőrző</a:t>
            </a: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490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C631E-8D91-9926-4E7C-B4D153E3B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2407"/>
          </a:xfrm>
        </p:spPr>
        <p:txBody>
          <a:bodyPr/>
          <a:lstStyle/>
          <a:p>
            <a:r>
              <a:rPr lang="en-HU" dirty="0">
                <a:latin typeface="+mn-lt"/>
              </a:rPr>
              <a:t>Mintavételi hely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78944-ECCC-59C5-AF95-24186B376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 lnSpcReduction="10000"/>
          </a:bodyPr>
          <a:lstStyle/>
          <a:p>
            <a:r>
              <a:rPr lang="en-HU" dirty="0"/>
              <a:t>Alapesetben </a:t>
            </a:r>
            <a:r>
              <a:rPr lang="en-HU" u="sng" dirty="0"/>
              <a:t>fogyasztási pont, épületen belül </a:t>
            </a:r>
          </a:p>
          <a:p>
            <a:pPr lvl="1"/>
            <a:r>
              <a:rPr lang="en-GB" dirty="0"/>
              <a:t>P</a:t>
            </a:r>
            <a:r>
              <a:rPr lang="en-HU" dirty="0"/>
              <a:t>olgármesteri hivatal, iskola, óvoda, orvosi rendelő, kisbolt, kocsma, vízmű épület, vízműves magánlakása, egyéb magánlakás… </a:t>
            </a:r>
          </a:p>
          <a:p>
            <a:r>
              <a:rPr lang="en-HU" dirty="0"/>
              <a:t>Közkifolyó csak abban az esetben, ha közműves rákötéssel nem rendelkező lakosság ott vételez vizet.</a:t>
            </a:r>
          </a:p>
          <a:p>
            <a:r>
              <a:rPr lang="en-HU" dirty="0"/>
              <a:t>Lehetőség szerint a minimálisnál több mintavételi hely legyen kijelölve, felváltva vizsgálva (teljes elosztóhálózatot reprezentálja). </a:t>
            </a:r>
          </a:p>
          <a:p>
            <a:r>
              <a:rPr lang="en-HU" dirty="0"/>
              <a:t>Hálózaton nem változó paraméterek vizsgálhatók </a:t>
            </a:r>
          </a:p>
          <a:p>
            <a:pPr lvl="1"/>
            <a:r>
              <a:rPr lang="en-HU" dirty="0"/>
              <a:t>egyéb hálózati ponton (víztorony, tározó stb.) </a:t>
            </a:r>
          </a:p>
          <a:p>
            <a:pPr lvl="1"/>
            <a:r>
              <a:rPr lang="en-HU" dirty="0"/>
              <a:t>vízmű kimeneti ponton (akkor is, ha a vízmű másik településen van!) </a:t>
            </a:r>
          </a:p>
          <a:p>
            <a:r>
              <a:rPr lang="en-HU" dirty="0"/>
              <a:t>Mintavételi hely jóváhagyása</a:t>
            </a:r>
          </a:p>
          <a:p>
            <a:pPr lvl="1"/>
            <a:r>
              <a:rPr lang="en-HU" dirty="0"/>
              <a:t>azt kell igazolni, hogy a fenti követelményeknek megfelel</a:t>
            </a:r>
          </a:p>
        </p:txBody>
      </p:sp>
    </p:spTree>
    <p:extLst>
      <p:ext uri="{BB962C8B-B14F-4D97-AF65-F5344CB8AC3E}">
        <p14:creationId xmlns:p14="http://schemas.microsoft.com/office/powerpoint/2010/main" val="1100544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85583-5847-7899-CECC-BD3CA67E7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411" y="365126"/>
            <a:ext cx="10840389" cy="769338"/>
          </a:xfrm>
        </p:spPr>
        <p:txBody>
          <a:bodyPr/>
          <a:lstStyle/>
          <a:p>
            <a:r>
              <a:rPr lang="en-HU" dirty="0">
                <a:latin typeface="+mn-lt"/>
              </a:rPr>
              <a:t>Vizsgálati ütemterv készítés folyamata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5F744D5-BA6C-5DE0-FBD0-EAA38041595B}"/>
              </a:ext>
            </a:extLst>
          </p:cNvPr>
          <p:cNvGrpSpPr/>
          <p:nvPr/>
        </p:nvGrpSpPr>
        <p:grpSpPr>
          <a:xfrm>
            <a:off x="513411" y="3099419"/>
            <a:ext cx="11165176" cy="1303354"/>
            <a:chOff x="513411" y="2125644"/>
            <a:chExt cx="11165176" cy="1303354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D469EBC-74F0-BF85-F9BC-B1F34DFD6DCA}"/>
                </a:ext>
              </a:extLst>
            </p:cNvPr>
            <p:cNvSpPr/>
            <p:nvPr/>
          </p:nvSpPr>
          <p:spPr>
            <a:xfrm>
              <a:off x="513411" y="2125644"/>
              <a:ext cx="1689499" cy="1303354"/>
            </a:xfrm>
            <a:custGeom>
              <a:avLst/>
              <a:gdLst>
                <a:gd name="connsiteX0" fmla="*/ 0 w 1689499"/>
                <a:gd name="connsiteY0" fmla="*/ 130335 h 1303354"/>
                <a:gd name="connsiteX1" fmla="*/ 130335 w 1689499"/>
                <a:gd name="connsiteY1" fmla="*/ 0 h 1303354"/>
                <a:gd name="connsiteX2" fmla="*/ 1559164 w 1689499"/>
                <a:gd name="connsiteY2" fmla="*/ 0 h 1303354"/>
                <a:gd name="connsiteX3" fmla="*/ 1689499 w 1689499"/>
                <a:gd name="connsiteY3" fmla="*/ 130335 h 1303354"/>
                <a:gd name="connsiteX4" fmla="*/ 1689499 w 1689499"/>
                <a:gd name="connsiteY4" fmla="*/ 1173019 h 1303354"/>
                <a:gd name="connsiteX5" fmla="*/ 1559164 w 1689499"/>
                <a:gd name="connsiteY5" fmla="*/ 1303354 h 1303354"/>
                <a:gd name="connsiteX6" fmla="*/ 130335 w 1689499"/>
                <a:gd name="connsiteY6" fmla="*/ 1303354 h 1303354"/>
                <a:gd name="connsiteX7" fmla="*/ 0 w 1689499"/>
                <a:gd name="connsiteY7" fmla="*/ 1173019 h 1303354"/>
                <a:gd name="connsiteX8" fmla="*/ 0 w 1689499"/>
                <a:gd name="connsiteY8" fmla="*/ 130335 h 1303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499" h="1303354">
                  <a:moveTo>
                    <a:pt x="0" y="130335"/>
                  </a:moveTo>
                  <a:cubicBezTo>
                    <a:pt x="0" y="58353"/>
                    <a:pt x="58353" y="0"/>
                    <a:pt x="130335" y="0"/>
                  </a:cubicBezTo>
                  <a:lnTo>
                    <a:pt x="1559164" y="0"/>
                  </a:lnTo>
                  <a:cubicBezTo>
                    <a:pt x="1631146" y="0"/>
                    <a:pt x="1689499" y="58353"/>
                    <a:pt x="1689499" y="130335"/>
                  </a:cubicBezTo>
                  <a:lnTo>
                    <a:pt x="1689499" y="1173019"/>
                  </a:lnTo>
                  <a:cubicBezTo>
                    <a:pt x="1689499" y="1245001"/>
                    <a:pt x="1631146" y="1303354"/>
                    <a:pt x="1559164" y="1303354"/>
                  </a:cubicBezTo>
                  <a:lnTo>
                    <a:pt x="130335" y="1303354"/>
                  </a:lnTo>
                  <a:cubicBezTo>
                    <a:pt x="58353" y="1303354"/>
                    <a:pt x="0" y="1245001"/>
                    <a:pt x="0" y="1173019"/>
                  </a:cubicBezTo>
                  <a:lnTo>
                    <a:pt x="0" y="130335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0564" tIns="110564" rIns="110564" bIns="110564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900" kern="1200" dirty="0" err="1"/>
                <a:t>Szolgáltatói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jelentés</a:t>
              </a:r>
              <a:endParaRPr lang="en-GB" sz="1900" kern="1200" dirty="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9BF0A6F-A3AA-EE2F-4EA8-FD9985943E84}"/>
                </a:ext>
              </a:extLst>
            </p:cNvPr>
            <p:cNvSpPr/>
            <p:nvPr/>
          </p:nvSpPr>
          <p:spPr>
            <a:xfrm>
              <a:off x="2371860" y="2567824"/>
              <a:ext cx="358173" cy="418995"/>
            </a:xfrm>
            <a:custGeom>
              <a:avLst/>
              <a:gdLst>
                <a:gd name="connsiteX0" fmla="*/ 0 w 358173"/>
                <a:gd name="connsiteY0" fmla="*/ 83799 h 418995"/>
                <a:gd name="connsiteX1" fmla="*/ 179087 w 358173"/>
                <a:gd name="connsiteY1" fmla="*/ 83799 h 418995"/>
                <a:gd name="connsiteX2" fmla="*/ 179087 w 358173"/>
                <a:gd name="connsiteY2" fmla="*/ 0 h 418995"/>
                <a:gd name="connsiteX3" fmla="*/ 358173 w 358173"/>
                <a:gd name="connsiteY3" fmla="*/ 209498 h 418995"/>
                <a:gd name="connsiteX4" fmla="*/ 179087 w 358173"/>
                <a:gd name="connsiteY4" fmla="*/ 418995 h 418995"/>
                <a:gd name="connsiteX5" fmla="*/ 179087 w 358173"/>
                <a:gd name="connsiteY5" fmla="*/ 335196 h 418995"/>
                <a:gd name="connsiteX6" fmla="*/ 0 w 358173"/>
                <a:gd name="connsiteY6" fmla="*/ 335196 h 418995"/>
                <a:gd name="connsiteX7" fmla="*/ 0 w 358173"/>
                <a:gd name="connsiteY7" fmla="*/ 83799 h 418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173" h="418995">
                  <a:moveTo>
                    <a:pt x="0" y="83799"/>
                  </a:moveTo>
                  <a:lnTo>
                    <a:pt x="179087" y="83799"/>
                  </a:lnTo>
                  <a:lnTo>
                    <a:pt x="179087" y="0"/>
                  </a:lnTo>
                  <a:lnTo>
                    <a:pt x="358173" y="209498"/>
                  </a:lnTo>
                  <a:lnTo>
                    <a:pt x="179087" y="418995"/>
                  </a:lnTo>
                  <a:lnTo>
                    <a:pt x="179087" y="335196"/>
                  </a:lnTo>
                  <a:lnTo>
                    <a:pt x="0" y="335196"/>
                  </a:lnTo>
                  <a:lnTo>
                    <a:pt x="0" y="8379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0" tIns="83799" rIns="107452" bIns="83799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500" kern="120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353BFF1B-BFC1-6678-3EA8-33A88476500E}"/>
                </a:ext>
              </a:extLst>
            </p:cNvPr>
            <p:cNvSpPr/>
            <p:nvPr/>
          </p:nvSpPr>
          <p:spPr>
            <a:xfrm>
              <a:off x="2878710" y="2125644"/>
              <a:ext cx="1689499" cy="1303354"/>
            </a:xfrm>
            <a:custGeom>
              <a:avLst/>
              <a:gdLst>
                <a:gd name="connsiteX0" fmla="*/ 0 w 1689499"/>
                <a:gd name="connsiteY0" fmla="*/ 130335 h 1303354"/>
                <a:gd name="connsiteX1" fmla="*/ 130335 w 1689499"/>
                <a:gd name="connsiteY1" fmla="*/ 0 h 1303354"/>
                <a:gd name="connsiteX2" fmla="*/ 1559164 w 1689499"/>
                <a:gd name="connsiteY2" fmla="*/ 0 h 1303354"/>
                <a:gd name="connsiteX3" fmla="*/ 1689499 w 1689499"/>
                <a:gd name="connsiteY3" fmla="*/ 130335 h 1303354"/>
                <a:gd name="connsiteX4" fmla="*/ 1689499 w 1689499"/>
                <a:gd name="connsiteY4" fmla="*/ 1173019 h 1303354"/>
                <a:gd name="connsiteX5" fmla="*/ 1559164 w 1689499"/>
                <a:gd name="connsiteY5" fmla="*/ 1303354 h 1303354"/>
                <a:gd name="connsiteX6" fmla="*/ 130335 w 1689499"/>
                <a:gd name="connsiteY6" fmla="*/ 1303354 h 1303354"/>
                <a:gd name="connsiteX7" fmla="*/ 0 w 1689499"/>
                <a:gd name="connsiteY7" fmla="*/ 1173019 h 1303354"/>
                <a:gd name="connsiteX8" fmla="*/ 0 w 1689499"/>
                <a:gd name="connsiteY8" fmla="*/ 130335 h 1303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499" h="1303354">
                  <a:moveTo>
                    <a:pt x="0" y="130335"/>
                  </a:moveTo>
                  <a:cubicBezTo>
                    <a:pt x="0" y="58353"/>
                    <a:pt x="58353" y="0"/>
                    <a:pt x="130335" y="0"/>
                  </a:cubicBezTo>
                  <a:lnTo>
                    <a:pt x="1559164" y="0"/>
                  </a:lnTo>
                  <a:cubicBezTo>
                    <a:pt x="1631146" y="0"/>
                    <a:pt x="1689499" y="58353"/>
                    <a:pt x="1689499" y="130335"/>
                  </a:cubicBezTo>
                  <a:lnTo>
                    <a:pt x="1689499" y="1173019"/>
                  </a:lnTo>
                  <a:cubicBezTo>
                    <a:pt x="1689499" y="1245001"/>
                    <a:pt x="1631146" y="1303354"/>
                    <a:pt x="1559164" y="1303354"/>
                  </a:cubicBezTo>
                  <a:lnTo>
                    <a:pt x="130335" y="1303354"/>
                  </a:lnTo>
                  <a:cubicBezTo>
                    <a:pt x="58353" y="1303354"/>
                    <a:pt x="0" y="1245001"/>
                    <a:pt x="0" y="1173019"/>
                  </a:cubicBezTo>
                  <a:lnTo>
                    <a:pt x="0" y="130335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0564" tIns="110564" rIns="110564" bIns="110564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900" kern="1200" dirty="0" err="1"/>
                <a:t>Kockázatok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azonosítása</a:t>
              </a:r>
              <a:endParaRPr lang="en-GB" sz="1900" kern="1200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6CBE6DFB-4E96-FC5C-4983-69CF3DB8B71A}"/>
                </a:ext>
              </a:extLst>
            </p:cNvPr>
            <p:cNvSpPr/>
            <p:nvPr/>
          </p:nvSpPr>
          <p:spPr>
            <a:xfrm>
              <a:off x="4737160" y="2567824"/>
              <a:ext cx="358173" cy="418995"/>
            </a:xfrm>
            <a:custGeom>
              <a:avLst/>
              <a:gdLst>
                <a:gd name="connsiteX0" fmla="*/ 0 w 358173"/>
                <a:gd name="connsiteY0" fmla="*/ 83799 h 418995"/>
                <a:gd name="connsiteX1" fmla="*/ 179087 w 358173"/>
                <a:gd name="connsiteY1" fmla="*/ 83799 h 418995"/>
                <a:gd name="connsiteX2" fmla="*/ 179087 w 358173"/>
                <a:gd name="connsiteY2" fmla="*/ 0 h 418995"/>
                <a:gd name="connsiteX3" fmla="*/ 358173 w 358173"/>
                <a:gd name="connsiteY3" fmla="*/ 209498 h 418995"/>
                <a:gd name="connsiteX4" fmla="*/ 179087 w 358173"/>
                <a:gd name="connsiteY4" fmla="*/ 418995 h 418995"/>
                <a:gd name="connsiteX5" fmla="*/ 179087 w 358173"/>
                <a:gd name="connsiteY5" fmla="*/ 335196 h 418995"/>
                <a:gd name="connsiteX6" fmla="*/ 0 w 358173"/>
                <a:gd name="connsiteY6" fmla="*/ 335196 h 418995"/>
                <a:gd name="connsiteX7" fmla="*/ 0 w 358173"/>
                <a:gd name="connsiteY7" fmla="*/ 83799 h 418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173" h="418995">
                  <a:moveTo>
                    <a:pt x="0" y="83799"/>
                  </a:moveTo>
                  <a:lnTo>
                    <a:pt x="179087" y="83799"/>
                  </a:lnTo>
                  <a:lnTo>
                    <a:pt x="179087" y="0"/>
                  </a:lnTo>
                  <a:lnTo>
                    <a:pt x="358173" y="209498"/>
                  </a:lnTo>
                  <a:lnTo>
                    <a:pt x="179087" y="418995"/>
                  </a:lnTo>
                  <a:lnTo>
                    <a:pt x="179087" y="335196"/>
                  </a:lnTo>
                  <a:lnTo>
                    <a:pt x="0" y="335196"/>
                  </a:lnTo>
                  <a:lnTo>
                    <a:pt x="0" y="8379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0" tIns="83799" rIns="107452" bIns="83799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500" kern="120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3137079-AB6E-AEA1-DEA0-E274D7D8292B}"/>
                </a:ext>
              </a:extLst>
            </p:cNvPr>
            <p:cNvSpPr/>
            <p:nvPr/>
          </p:nvSpPr>
          <p:spPr>
            <a:xfrm>
              <a:off x="5244010" y="2125644"/>
              <a:ext cx="1703978" cy="1303354"/>
            </a:xfrm>
            <a:custGeom>
              <a:avLst/>
              <a:gdLst>
                <a:gd name="connsiteX0" fmla="*/ 0 w 1703978"/>
                <a:gd name="connsiteY0" fmla="*/ 130335 h 1303354"/>
                <a:gd name="connsiteX1" fmla="*/ 130335 w 1703978"/>
                <a:gd name="connsiteY1" fmla="*/ 0 h 1303354"/>
                <a:gd name="connsiteX2" fmla="*/ 1573643 w 1703978"/>
                <a:gd name="connsiteY2" fmla="*/ 0 h 1303354"/>
                <a:gd name="connsiteX3" fmla="*/ 1703978 w 1703978"/>
                <a:gd name="connsiteY3" fmla="*/ 130335 h 1303354"/>
                <a:gd name="connsiteX4" fmla="*/ 1703978 w 1703978"/>
                <a:gd name="connsiteY4" fmla="*/ 1173019 h 1303354"/>
                <a:gd name="connsiteX5" fmla="*/ 1573643 w 1703978"/>
                <a:gd name="connsiteY5" fmla="*/ 1303354 h 1303354"/>
                <a:gd name="connsiteX6" fmla="*/ 130335 w 1703978"/>
                <a:gd name="connsiteY6" fmla="*/ 1303354 h 1303354"/>
                <a:gd name="connsiteX7" fmla="*/ 0 w 1703978"/>
                <a:gd name="connsiteY7" fmla="*/ 1173019 h 1303354"/>
                <a:gd name="connsiteX8" fmla="*/ 0 w 1703978"/>
                <a:gd name="connsiteY8" fmla="*/ 130335 h 1303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03978" h="1303354">
                  <a:moveTo>
                    <a:pt x="0" y="130335"/>
                  </a:moveTo>
                  <a:cubicBezTo>
                    <a:pt x="0" y="58353"/>
                    <a:pt x="58353" y="0"/>
                    <a:pt x="130335" y="0"/>
                  </a:cubicBezTo>
                  <a:lnTo>
                    <a:pt x="1573643" y="0"/>
                  </a:lnTo>
                  <a:cubicBezTo>
                    <a:pt x="1645625" y="0"/>
                    <a:pt x="1703978" y="58353"/>
                    <a:pt x="1703978" y="130335"/>
                  </a:cubicBezTo>
                  <a:lnTo>
                    <a:pt x="1703978" y="1173019"/>
                  </a:lnTo>
                  <a:cubicBezTo>
                    <a:pt x="1703978" y="1245001"/>
                    <a:pt x="1645625" y="1303354"/>
                    <a:pt x="1573643" y="1303354"/>
                  </a:cubicBezTo>
                  <a:lnTo>
                    <a:pt x="130335" y="1303354"/>
                  </a:lnTo>
                  <a:cubicBezTo>
                    <a:pt x="58353" y="1303354"/>
                    <a:pt x="0" y="1245001"/>
                    <a:pt x="0" y="1173019"/>
                  </a:cubicBezTo>
                  <a:lnTo>
                    <a:pt x="0" y="130335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0564" tIns="110564" rIns="110564" bIns="110564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900" kern="1200" dirty="0" err="1"/>
                <a:t>Vizsgálati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szám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számítás</a:t>
              </a:r>
              <a:endParaRPr lang="en-GB" sz="1900" kern="1200" dirty="0"/>
            </a:p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900" kern="1200" dirty="0"/>
                <a:t>(HUMVI)</a:t>
              </a: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69DCBE3-1457-4F06-E12D-5CEFE7EF9FDF}"/>
                </a:ext>
              </a:extLst>
            </p:cNvPr>
            <p:cNvSpPr/>
            <p:nvPr/>
          </p:nvSpPr>
          <p:spPr>
            <a:xfrm>
              <a:off x="7116938" y="2567824"/>
              <a:ext cx="358173" cy="418995"/>
            </a:xfrm>
            <a:custGeom>
              <a:avLst/>
              <a:gdLst>
                <a:gd name="connsiteX0" fmla="*/ 0 w 358173"/>
                <a:gd name="connsiteY0" fmla="*/ 83799 h 418995"/>
                <a:gd name="connsiteX1" fmla="*/ 179087 w 358173"/>
                <a:gd name="connsiteY1" fmla="*/ 83799 h 418995"/>
                <a:gd name="connsiteX2" fmla="*/ 179087 w 358173"/>
                <a:gd name="connsiteY2" fmla="*/ 0 h 418995"/>
                <a:gd name="connsiteX3" fmla="*/ 358173 w 358173"/>
                <a:gd name="connsiteY3" fmla="*/ 209498 h 418995"/>
                <a:gd name="connsiteX4" fmla="*/ 179087 w 358173"/>
                <a:gd name="connsiteY4" fmla="*/ 418995 h 418995"/>
                <a:gd name="connsiteX5" fmla="*/ 179087 w 358173"/>
                <a:gd name="connsiteY5" fmla="*/ 335196 h 418995"/>
                <a:gd name="connsiteX6" fmla="*/ 0 w 358173"/>
                <a:gd name="connsiteY6" fmla="*/ 335196 h 418995"/>
                <a:gd name="connsiteX7" fmla="*/ 0 w 358173"/>
                <a:gd name="connsiteY7" fmla="*/ 83799 h 418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173" h="418995">
                  <a:moveTo>
                    <a:pt x="0" y="83799"/>
                  </a:moveTo>
                  <a:lnTo>
                    <a:pt x="179087" y="83799"/>
                  </a:lnTo>
                  <a:lnTo>
                    <a:pt x="179087" y="0"/>
                  </a:lnTo>
                  <a:lnTo>
                    <a:pt x="358173" y="209498"/>
                  </a:lnTo>
                  <a:lnTo>
                    <a:pt x="179087" y="418995"/>
                  </a:lnTo>
                  <a:lnTo>
                    <a:pt x="179087" y="335196"/>
                  </a:lnTo>
                  <a:lnTo>
                    <a:pt x="0" y="335196"/>
                  </a:lnTo>
                  <a:lnTo>
                    <a:pt x="0" y="8379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0" tIns="83799" rIns="107452" bIns="83799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500" kern="120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5DDE6DA-97CD-7957-0365-AA72377A3DEC}"/>
                </a:ext>
              </a:extLst>
            </p:cNvPr>
            <p:cNvSpPr/>
            <p:nvPr/>
          </p:nvSpPr>
          <p:spPr>
            <a:xfrm>
              <a:off x="7623788" y="2125644"/>
              <a:ext cx="1689499" cy="1303354"/>
            </a:xfrm>
            <a:custGeom>
              <a:avLst/>
              <a:gdLst>
                <a:gd name="connsiteX0" fmla="*/ 0 w 1689499"/>
                <a:gd name="connsiteY0" fmla="*/ 130335 h 1303354"/>
                <a:gd name="connsiteX1" fmla="*/ 130335 w 1689499"/>
                <a:gd name="connsiteY1" fmla="*/ 0 h 1303354"/>
                <a:gd name="connsiteX2" fmla="*/ 1559164 w 1689499"/>
                <a:gd name="connsiteY2" fmla="*/ 0 h 1303354"/>
                <a:gd name="connsiteX3" fmla="*/ 1689499 w 1689499"/>
                <a:gd name="connsiteY3" fmla="*/ 130335 h 1303354"/>
                <a:gd name="connsiteX4" fmla="*/ 1689499 w 1689499"/>
                <a:gd name="connsiteY4" fmla="*/ 1173019 h 1303354"/>
                <a:gd name="connsiteX5" fmla="*/ 1559164 w 1689499"/>
                <a:gd name="connsiteY5" fmla="*/ 1303354 h 1303354"/>
                <a:gd name="connsiteX6" fmla="*/ 130335 w 1689499"/>
                <a:gd name="connsiteY6" fmla="*/ 1303354 h 1303354"/>
                <a:gd name="connsiteX7" fmla="*/ 0 w 1689499"/>
                <a:gd name="connsiteY7" fmla="*/ 1173019 h 1303354"/>
                <a:gd name="connsiteX8" fmla="*/ 0 w 1689499"/>
                <a:gd name="connsiteY8" fmla="*/ 130335 h 1303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499" h="1303354">
                  <a:moveTo>
                    <a:pt x="0" y="130335"/>
                  </a:moveTo>
                  <a:cubicBezTo>
                    <a:pt x="0" y="58353"/>
                    <a:pt x="58353" y="0"/>
                    <a:pt x="130335" y="0"/>
                  </a:cubicBezTo>
                  <a:lnTo>
                    <a:pt x="1559164" y="0"/>
                  </a:lnTo>
                  <a:cubicBezTo>
                    <a:pt x="1631146" y="0"/>
                    <a:pt x="1689499" y="58353"/>
                    <a:pt x="1689499" y="130335"/>
                  </a:cubicBezTo>
                  <a:lnTo>
                    <a:pt x="1689499" y="1173019"/>
                  </a:lnTo>
                  <a:cubicBezTo>
                    <a:pt x="1689499" y="1245001"/>
                    <a:pt x="1631146" y="1303354"/>
                    <a:pt x="1559164" y="1303354"/>
                  </a:cubicBezTo>
                  <a:lnTo>
                    <a:pt x="130335" y="1303354"/>
                  </a:lnTo>
                  <a:cubicBezTo>
                    <a:pt x="58353" y="1303354"/>
                    <a:pt x="0" y="1245001"/>
                    <a:pt x="0" y="1173019"/>
                  </a:cubicBezTo>
                  <a:lnTo>
                    <a:pt x="0" y="130335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0564" tIns="110564" rIns="110564" bIns="110564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900" kern="1200" dirty="0" err="1"/>
                <a:t>Vizsgálati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szám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növelés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vagy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csökkentés</a:t>
              </a:r>
              <a:endParaRPr lang="en-GB" sz="1900" kern="1200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C6D7A1C-6C99-E62F-D74B-4BD615835C2B}"/>
                </a:ext>
              </a:extLst>
            </p:cNvPr>
            <p:cNvSpPr/>
            <p:nvPr/>
          </p:nvSpPr>
          <p:spPr>
            <a:xfrm>
              <a:off x="9482238" y="2567824"/>
              <a:ext cx="358173" cy="418995"/>
            </a:xfrm>
            <a:custGeom>
              <a:avLst/>
              <a:gdLst>
                <a:gd name="connsiteX0" fmla="*/ 0 w 358173"/>
                <a:gd name="connsiteY0" fmla="*/ 83799 h 418995"/>
                <a:gd name="connsiteX1" fmla="*/ 179087 w 358173"/>
                <a:gd name="connsiteY1" fmla="*/ 83799 h 418995"/>
                <a:gd name="connsiteX2" fmla="*/ 179087 w 358173"/>
                <a:gd name="connsiteY2" fmla="*/ 0 h 418995"/>
                <a:gd name="connsiteX3" fmla="*/ 358173 w 358173"/>
                <a:gd name="connsiteY3" fmla="*/ 209498 h 418995"/>
                <a:gd name="connsiteX4" fmla="*/ 179087 w 358173"/>
                <a:gd name="connsiteY4" fmla="*/ 418995 h 418995"/>
                <a:gd name="connsiteX5" fmla="*/ 179087 w 358173"/>
                <a:gd name="connsiteY5" fmla="*/ 335196 h 418995"/>
                <a:gd name="connsiteX6" fmla="*/ 0 w 358173"/>
                <a:gd name="connsiteY6" fmla="*/ 335196 h 418995"/>
                <a:gd name="connsiteX7" fmla="*/ 0 w 358173"/>
                <a:gd name="connsiteY7" fmla="*/ 83799 h 418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8173" h="418995">
                  <a:moveTo>
                    <a:pt x="0" y="83799"/>
                  </a:moveTo>
                  <a:lnTo>
                    <a:pt x="179087" y="83799"/>
                  </a:lnTo>
                  <a:lnTo>
                    <a:pt x="179087" y="0"/>
                  </a:lnTo>
                  <a:lnTo>
                    <a:pt x="358173" y="209498"/>
                  </a:lnTo>
                  <a:lnTo>
                    <a:pt x="179087" y="418995"/>
                  </a:lnTo>
                  <a:lnTo>
                    <a:pt x="179087" y="335196"/>
                  </a:lnTo>
                  <a:lnTo>
                    <a:pt x="0" y="335196"/>
                  </a:lnTo>
                  <a:lnTo>
                    <a:pt x="0" y="8379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0" tIns="83799" rIns="107452" bIns="83799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500" kern="120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CB0B4FB-92D6-1C66-4669-08436CA6BF2A}"/>
                </a:ext>
              </a:extLst>
            </p:cNvPr>
            <p:cNvSpPr/>
            <p:nvPr/>
          </p:nvSpPr>
          <p:spPr>
            <a:xfrm>
              <a:off x="9989088" y="2125644"/>
              <a:ext cx="1689499" cy="1303354"/>
            </a:xfrm>
            <a:custGeom>
              <a:avLst/>
              <a:gdLst>
                <a:gd name="connsiteX0" fmla="*/ 0 w 1689499"/>
                <a:gd name="connsiteY0" fmla="*/ 130335 h 1303354"/>
                <a:gd name="connsiteX1" fmla="*/ 130335 w 1689499"/>
                <a:gd name="connsiteY1" fmla="*/ 0 h 1303354"/>
                <a:gd name="connsiteX2" fmla="*/ 1559164 w 1689499"/>
                <a:gd name="connsiteY2" fmla="*/ 0 h 1303354"/>
                <a:gd name="connsiteX3" fmla="*/ 1689499 w 1689499"/>
                <a:gd name="connsiteY3" fmla="*/ 130335 h 1303354"/>
                <a:gd name="connsiteX4" fmla="*/ 1689499 w 1689499"/>
                <a:gd name="connsiteY4" fmla="*/ 1173019 h 1303354"/>
                <a:gd name="connsiteX5" fmla="*/ 1559164 w 1689499"/>
                <a:gd name="connsiteY5" fmla="*/ 1303354 h 1303354"/>
                <a:gd name="connsiteX6" fmla="*/ 130335 w 1689499"/>
                <a:gd name="connsiteY6" fmla="*/ 1303354 h 1303354"/>
                <a:gd name="connsiteX7" fmla="*/ 0 w 1689499"/>
                <a:gd name="connsiteY7" fmla="*/ 1173019 h 1303354"/>
                <a:gd name="connsiteX8" fmla="*/ 0 w 1689499"/>
                <a:gd name="connsiteY8" fmla="*/ 130335 h 1303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89499" h="1303354">
                  <a:moveTo>
                    <a:pt x="0" y="130335"/>
                  </a:moveTo>
                  <a:cubicBezTo>
                    <a:pt x="0" y="58353"/>
                    <a:pt x="58353" y="0"/>
                    <a:pt x="130335" y="0"/>
                  </a:cubicBezTo>
                  <a:lnTo>
                    <a:pt x="1559164" y="0"/>
                  </a:lnTo>
                  <a:cubicBezTo>
                    <a:pt x="1631146" y="0"/>
                    <a:pt x="1689499" y="58353"/>
                    <a:pt x="1689499" y="130335"/>
                  </a:cubicBezTo>
                  <a:lnTo>
                    <a:pt x="1689499" y="1173019"/>
                  </a:lnTo>
                  <a:cubicBezTo>
                    <a:pt x="1689499" y="1245001"/>
                    <a:pt x="1631146" y="1303354"/>
                    <a:pt x="1559164" y="1303354"/>
                  </a:cubicBezTo>
                  <a:lnTo>
                    <a:pt x="130335" y="1303354"/>
                  </a:lnTo>
                  <a:cubicBezTo>
                    <a:pt x="58353" y="1303354"/>
                    <a:pt x="0" y="1245001"/>
                    <a:pt x="0" y="1173019"/>
                  </a:cubicBezTo>
                  <a:lnTo>
                    <a:pt x="0" y="130335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110564" tIns="110564" rIns="110564" bIns="110564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900" kern="1200" dirty="0" err="1"/>
                <a:t>Végleges</a:t>
              </a:r>
              <a:r>
                <a:rPr lang="en-GB" sz="1900" kern="1200" dirty="0"/>
                <a:t> </a:t>
              </a:r>
              <a:r>
                <a:rPr lang="en-GB" sz="1900" kern="1200" dirty="0" err="1"/>
                <a:t>vizsgálatszám</a:t>
              </a:r>
              <a:endParaRPr lang="en-GB" sz="1900" kern="1200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96E58322-320F-3C52-5C9F-DB175F2BFA8D}"/>
              </a:ext>
            </a:extLst>
          </p:cNvPr>
          <p:cNvSpPr/>
          <p:nvPr/>
        </p:nvSpPr>
        <p:spPr>
          <a:xfrm rot="16200000">
            <a:off x="5916912" y="4512367"/>
            <a:ext cx="358173" cy="418995"/>
          </a:xfrm>
          <a:custGeom>
            <a:avLst/>
            <a:gdLst>
              <a:gd name="connsiteX0" fmla="*/ 0 w 358173"/>
              <a:gd name="connsiteY0" fmla="*/ 83799 h 418995"/>
              <a:gd name="connsiteX1" fmla="*/ 179087 w 358173"/>
              <a:gd name="connsiteY1" fmla="*/ 83799 h 418995"/>
              <a:gd name="connsiteX2" fmla="*/ 179087 w 358173"/>
              <a:gd name="connsiteY2" fmla="*/ 0 h 418995"/>
              <a:gd name="connsiteX3" fmla="*/ 358173 w 358173"/>
              <a:gd name="connsiteY3" fmla="*/ 209498 h 418995"/>
              <a:gd name="connsiteX4" fmla="*/ 179087 w 358173"/>
              <a:gd name="connsiteY4" fmla="*/ 418995 h 418995"/>
              <a:gd name="connsiteX5" fmla="*/ 179087 w 358173"/>
              <a:gd name="connsiteY5" fmla="*/ 335196 h 418995"/>
              <a:gd name="connsiteX6" fmla="*/ 0 w 358173"/>
              <a:gd name="connsiteY6" fmla="*/ 335196 h 418995"/>
              <a:gd name="connsiteX7" fmla="*/ 0 w 358173"/>
              <a:gd name="connsiteY7" fmla="*/ 83799 h 418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173" h="418995">
                <a:moveTo>
                  <a:pt x="0" y="83799"/>
                </a:moveTo>
                <a:lnTo>
                  <a:pt x="179087" y="83799"/>
                </a:lnTo>
                <a:lnTo>
                  <a:pt x="179087" y="0"/>
                </a:lnTo>
                <a:lnTo>
                  <a:pt x="358173" y="209498"/>
                </a:lnTo>
                <a:lnTo>
                  <a:pt x="179087" y="418995"/>
                </a:lnTo>
                <a:lnTo>
                  <a:pt x="179087" y="335196"/>
                </a:lnTo>
                <a:lnTo>
                  <a:pt x="0" y="335196"/>
                </a:lnTo>
                <a:lnTo>
                  <a:pt x="0" y="8379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2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0" tIns="83799" rIns="107452" bIns="83799" numCol="1" spcCol="1270" anchor="ctr" anchorCtr="0">
            <a:noAutofit/>
          </a:bodyPr>
          <a:lstStyle/>
          <a:p>
            <a:pPr marL="0" lvl="0" indent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500" kern="120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D229690F-17D1-0CA2-6F80-A6FBA98711D5}"/>
              </a:ext>
            </a:extLst>
          </p:cNvPr>
          <p:cNvSpPr/>
          <p:nvPr/>
        </p:nvSpPr>
        <p:spPr>
          <a:xfrm>
            <a:off x="5242050" y="5029076"/>
            <a:ext cx="1703978" cy="1303354"/>
          </a:xfrm>
          <a:custGeom>
            <a:avLst/>
            <a:gdLst>
              <a:gd name="connsiteX0" fmla="*/ 0 w 1703978"/>
              <a:gd name="connsiteY0" fmla="*/ 130335 h 1303354"/>
              <a:gd name="connsiteX1" fmla="*/ 130335 w 1703978"/>
              <a:gd name="connsiteY1" fmla="*/ 0 h 1303354"/>
              <a:gd name="connsiteX2" fmla="*/ 1573643 w 1703978"/>
              <a:gd name="connsiteY2" fmla="*/ 0 h 1303354"/>
              <a:gd name="connsiteX3" fmla="*/ 1703978 w 1703978"/>
              <a:gd name="connsiteY3" fmla="*/ 130335 h 1303354"/>
              <a:gd name="connsiteX4" fmla="*/ 1703978 w 1703978"/>
              <a:gd name="connsiteY4" fmla="*/ 1173019 h 1303354"/>
              <a:gd name="connsiteX5" fmla="*/ 1573643 w 1703978"/>
              <a:gd name="connsiteY5" fmla="*/ 1303354 h 1303354"/>
              <a:gd name="connsiteX6" fmla="*/ 130335 w 1703978"/>
              <a:gd name="connsiteY6" fmla="*/ 1303354 h 1303354"/>
              <a:gd name="connsiteX7" fmla="*/ 0 w 1703978"/>
              <a:gd name="connsiteY7" fmla="*/ 1173019 h 1303354"/>
              <a:gd name="connsiteX8" fmla="*/ 0 w 1703978"/>
              <a:gd name="connsiteY8" fmla="*/ 130335 h 1303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3978" h="1303354">
                <a:moveTo>
                  <a:pt x="0" y="130335"/>
                </a:moveTo>
                <a:cubicBezTo>
                  <a:pt x="0" y="58353"/>
                  <a:pt x="58353" y="0"/>
                  <a:pt x="130335" y="0"/>
                </a:cubicBezTo>
                <a:lnTo>
                  <a:pt x="1573643" y="0"/>
                </a:lnTo>
                <a:cubicBezTo>
                  <a:pt x="1645625" y="0"/>
                  <a:pt x="1703978" y="58353"/>
                  <a:pt x="1703978" y="130335"/>
                </a:cubicBezTo>
                <a:lnTo>
                  <a:pt x="1703978" y="1173019"/>
                </a:lnTo>
                <a:cubicBezTo>
                  <a:pt x="1703978" y="1245001"/>
                  <a:pt x="1645625" y="1303354"/>
                  <a:pt x="1573643" y="1303354"/>
                </a:cubicBezTo>
                <a:lnTo>
                  <a:pt x="130335" y="1303354"/>
                </a:lnTo>
                <a:cubicBezTo>
                  <a:pt x="58353" y="1303354"/>
                  <a:pt x="0" y="1245001"/>
                  <a:pt x="0" y="1173019"/>
                </a:cubicBezTo>
                <a:lnTo>
                  <a:pt x="0" y="130335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10564" tIns="110564" rIns="110564" bIns="110564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900" kern="1200" dirty="0" err="1"/>
              <a:t>Előző</a:t>
            </a:r>
            <a:r>
              <a:rPr lang="en-GB" sz="1900" kern="1200" dirty="0"/>
              <a:t> </a:t>
            </a:r>
            <a:r>
              <a:rPr lang="en-GB" sz="1900" kern="1200" dirty="0" err="1"/>
              <a:t>évek</a:t>
            </a:r>
            <a:r>
              <a:rPr lang="en-GB" sz="1900" kern="1200" dirty="0"/>
              <a:t> </a:t>
            </a:r>
            <a:r>
              <a:rPr lang="en-GB" sz="1900" kern="1200" dirty="0" err="1"/>
              <a:t>vizsgálatszáma</a:t>
            </a:r>
            <a:endParaRPr lang="en-GB" sz="1900" kern="1200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0AEB876E-4C3B-00BC-55B7-9DC15730E2F0}"/>
              </a:ext>
            </a:extLst>
          </p:cNvPr>
          <p:cNvSpPr/>
          <p:nvPr/>
        </p:nvSpPr>
        <p:spPr>
          <a:xfrm>
            <a:off x="5252888" y="1234951"/>
            <a:ext cx="1703978" cy="1303354"/>
          </a:xfrm>
          <a:custGeom>
            <a:avLst/>
            <a:gdLst>
              <a:gd name="connsiteX0" fmla="*/ 0 w 1703978"/>
              <a:gd name="connsiteY0" fmla="*/ 130335 h 1303354"/>
              <a:gd name="connsiteX1" fmla="*/ 130335 w 1703978"/>
              <a:gd name="connsiteY1" fmla="*/ 0 h 1303354"/>
              <a:gd name="connsiteX2" fmla="*/ 1573643 w 1703978"/>
              <a:gd name="connsiteY2" fmla="*/ 0 h 1303354"/>
              <a:gd name="connsiteX3" fmla="*/ 1703978 w 1703978"/>
              <a:gd name="connsiteY3" fmla="*/ 130335 h 1303354"/>
              <a:gd name="connsiteX4" fmla="*/ 1703978 w 1703978"/>
              <a:gd name="connsiteY4" fmla="*/ 1173019 h 1303354"/>
              <a:gd name="connsiteX5" fmla="*/ 1573643 w 1703978"/>
              <a:gd name="connsiteY5" fmla="*/ 1303354 h 1303354"/>
              <a:gd name="connsiteX6" fmla="*/ 130335 w 1703978"/>
              <a:gd name="connsiteY6" fmla="*/ 1303354 h 1303354"/>
              <a:gd name="connsiteX7" fmla="*/ 0 w 1703978"/>
              <a:gd name="connsiteY7" fmla="*/ 1173019 h 1303354"/>
              <a:gd name="connsiteX8" fmla="*/ 0 w 1703978"/>
              <a:gd name="connsiteY8" fmla="*/ 130335 h 1303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3978" h="1303354">
                <a:moveTo>
                  <a:pt x="0" y="130335"/>
                </a:moveTo>
                <a:cubicBezTo>
                  <a:pt x="0" y="58353"/>
                  <a:pt x="58353" y="0"/>
                  <a:pt x="130335" y="0"/>
                </a:cubicBezTo>
                <a:lnTo>
                  <a:pt x="1573643" y="0"/>
                </a:lnTo>
                <a:cubicBezTo>
                  <a:pt x="1645625" y="0"/>
                  <a:pt x="1703978" y="58353"/>
                  <a:pt x="1703978" y="130335"/>
                </a:cubicBezTo>
                <a:lnTo>
                  <a:pt x="1703978" y="1173019"/>
                </a:lnTo>
                <a:cubicBezTo>
                  <a:pt x="1703978" y="1245001"/>
                  <a:pt x="1645625" y="1303354"/>
                  <a:pt x="1573643" y="1303354"/>
                </a:cubicBezTo>
                <a:lnTo>
                  <a:pt x="130335" y="1303354"/>
                </a:lnTo>
                <a:cubicBezTo>
                  <a:pt x="58353" y="1303354"/>
                  <a:pt x="0" y="1245001"/>
                  <a:pt x="0" y="1173019"/>
                </a:cubicBezTo>
                <a:lnTo>
                  <a:pt x="0" y="130335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10564" tIns="110564" rIns="110564" bIns="110564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900" kern="1200" dirty="0"/>
              <a:t>3 </a:t>
            </a:r>
            <a:r>
              <a:rPr lang="en-GB" sz="1900" kern="1200" dirty="0" err="1"/>
              <a:t>éves</a:t>
            </a:r>
            <a:r>
              <a:rPr lang="en-GB" sz="1900" kern="1200" dirty="0"/>
              <a:t> </a:t>
            </a:r>
            <a:r>
              <a:rPr lang="en-GB" sz="1900" kern="1200" dirty="0" err="1"/>
              <a:t>vizsgálati</a:t>
            </a:r>
            <a:r>
              <a:rPr lang="en-GB" sz="1900" kern="1200" dirty="0"/>
              <a:t> </a:t>
            </a:r>
            <a:r>
              <a:rPr lang="en-GB" sz="1900" kern="1200" dirty="0" err="1"/>
              <a:t>szám</a:t>
            </a:r>
            <a:r>
              <a:rPr lang="en-GB" sz="1900" kern="1200" dirty="0"/>
              <a:t> </a:t>
            </a:r>
            <a:r>
              <a:rPr lang="en-GB" sz="1900" kern="1200" dirty="0" err="1"/>
              <a:t>csökkentés</a:t>
            </a:r>
            <a:endParaRPr lang="en-GB" sz="1900" kern="1200" dirty="0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B34627A8-E978-5BAC-1C6C-D71B6AFD9FCB}"/>
              </a:ext>
            </a:extLst>
          </p:cNvPr>
          <p:cNvSpPr/>
          <p:nvPr/>
        </p:nvSpPr>
        <p:spPr>
          <a:xfrm rot="5400000">
            <a:off x="5916912" y="2639545"/>
            <a:ext cx="358173" cy="418995"/>
          </a:xfrm>
          <a:custGeom>
            <a:avLst/>
            <a:gdLst>
              <a:gd name="connsiteX0" fmla="*/ 0 w 358173"/>
              <a:gd name="connsiteY0" fmla="*/ 83799 h 418995"/>
              <a:gd name="connsiteX1" fmla="*/ 179087 w 358173"/>
              <a:gd name="connsiteY1" fmla="*/ 83799 h 418995"/>
              <a:gd name="connsiteX2" fmla="*/ 179087 w 358173"/>
              <a:gd name="connsiteY2" fmla="*/ 0 h 418995"/>
              <a:gd name="connsiteX3" fmla="*/ 358173 w 358173"/>
              <a:gd name="connsiteY3" fmla="*/ 209498 h 418995"/>
              <a:gd name="connsiteX4" fmla="*/ 179087 w 358173"/>
              <a:gd name="connsiteY4" fmla="*/ 418995 h 418995"/>
              <a:gd name="connsiteX5" fmla="*/ 179087 w 358173"/>
              <a:gd name="connsiteY5" fmla="*/ 335196 h 418995"/>
              <a:gd name="connsiteX6" fmla="*/ 0 w 358173"/>
              <a:gd name="connsiteY6" fmla="*/ 335196 h 418995"/>
              <a:gd name="connsiteX7" fmla="*/ 0 w 358173"/>
              <a:gd name="connsiteY7" fmla="*/ 83799 h 418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173" h="418995">
                <a:moveTo>
                  <a:pt x="0" y="83799"/>
                </a:moveTo>
                <a:lnTo>
                  <a:pt x="179087" y="83799"/>
                </a:lnTo>
                <a:lnTo>
                  <a:pt x="179087" y="0"/>
                </a:lnTo>
                <a:lnTo>
                  <a:pt x="358173" y="209498"/>
                </a:lnTo>
                <a:lnTo>
                  <a:pt x="179087" y="418995"/>
                </a:lnTo>
                <a:lnTo>
                  <a:pt x="179087" y="335196"/>
                </a:lnTo>
                <a:lnTo>
                  <a:pt x="0" y="335196"/>
                </a:lnTo>
                <a:lnTo>
                  <a:pt x="0" y="8379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2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0" tIns="83799" rIns="107452" bIns="83799" numCol="1" spcCol="1270" anchor="ctr" anchorCtr="0">
            <a:noAutofit/>
          </a:bodyPr>
          <a:lstStyle/>
          <a:p>
            <a:pPr marL="0" lvl="0" indent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GB" sz="1500" kern="12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59239C2-8965-1622-CE1C-2D503811DB2B}"/>
              </a:ext>
            </a:extLst>
          </p:cNvPr>
          <p:cNvSpPr txBox="1"/>
          <p:nvPr/>
        </p:nvSpPr>
        <p:spPr>
          <a:xfrm>
            <a:off x="513411" y="4542777"/>
            <a:ext cx="170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dirty="0"/>
              <a:t>Ivóvízszolgáltató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379F305-E8B7-BCC7-EE56-67C5E8969C9A}"/>
              </a:ext>
            </a:extLst>
          </p:cNvPr>
          <p:cNvSpPr txBox="1"/>
          <p:nvPr/>
        </p:nvSpPr>
        <p:spPr>
          <a:xfrm>
            <a:off x="2878710" y="4525557"/>
            <a:ext cx="1743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dirty="0"/>
              <a:t>Illetékes hatóság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6F2AB7-397E-94FA-433A-5A114E343FB6}"/>
              </a:ext>
            </a:extLst>
          </p:cNvPr>
          <p:cNvSpPr txBox="1"/>
          <p:nvPr/>
        </p:nvSpPr>
        <p:spPr>
          <a:xfrm>
            <a:off x="7116938" y="5496087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dirty="0"/>
              <a:t>HUMVI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B88894D-0EB3-AB83-0AF8-871744B33A56}"/>
              </a:ext>
            </a:extLst>
          </p:cNvPr>
          <p:cNvSpPr txBox="1"/>
          <p:nvPr/>
        </p:nvSpPr>
        <p:spPr>
          <a:xfrm>
            <a:off x="3352035" y="1424963"/>
            <a:ext cx="1743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U" dirty="0"/>
              <a:t>NNGYK Közegészségügyi Főosztály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6A3779C-4052-3228-EE0B-B1D3424BAFF4}"/>
              </a:ext>
            </a:extLst>
          </p:cNvPr>
          <p:cNvSpPr txBox="1"/>
          <p:nvPr/>
        </p:nvSpPr>
        <p:spPr>
          <a:xfrm>
            <a:off x="7623788" y="4514751"/>
            <a:ext cx="1743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dirty="0"/>
              <a:t>Illetékes hatóság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21DA1A2-FBE9-9912-0C68-3BD85CFF2884}"/>
              </a:ext>
            </a:extLst>
          </p:cNvPr>
          <p:cNvSpPr txBox="1"/>
          <p:nvPr/>
        </p:nvSpPr>
        <p:spPr>
          <a:xfrm>
            <a:off x="421848" y="5052113"/>
            <a:ext cx="1798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sz="2400" dirty="0">
                <a:solidFill>
                  <a:srgbClr val="FF0000"/>
                </a:solidFill>
              </a:rPr>
              <a:t>Január 10-ig!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5C66996-BBC8-64CD-38D1-F6D7631B3ECB}"/>
              </a:ext>
            </a:extLst>
          </p:cNvPr>
          <p:cNvSpPr txBox="1"/>
          <p:nvPr/>
        </p:nvSpPr>
        <p:spPr>
          <a:xfrm>
            <a:off x="9989088" y="5052113"/>
            <a:ext cx="1798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U" sz="2400" dirty="0">
                <a:solidFill>
                  <a:srgbClr val="FF0000"/>
                </a:solidFill>
              </a:rPr>
              <a:t>Január 30-ig!</a:t>
            </a:r>
          </a:p>
        </p:txBody>
      </p:sp>
    </p:spTree>
    <p:extLst>
      <p:ext uri="{BB962C8B-B14F-4D97-AF65-F5344CB8AC3E}">
        <p14:creationId xmlns:p14="http://schemas.microsoft.com/office/powerpoint/2010/main" val="3402896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6194" y="1280156"/>
            <a:ext cx="11566877" cy="435133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hu-HU" sz="2667" dirty="0"/>
              <a:t>Ütemterv </a:t>
            </a:r>
            <a:r>
              <a:rPr lang="hu-HU" sz="2667" b="1" dirty="0"/>
              <a:t>ivóvízellátási körzet</a:t>
            </a:r>
            <a:r>
              <a:rPr lang="hu-HU" sz="2667" dirty="0"/>
              <a:t>re – a megfogalmazásban nincs változás</a:t>
            </a:r>
          </a:p>
          <a:p>
            <a:pPr>
              <a:lnSpc>
                <a:spcPct val="110000"/>
              </a:lnSpc>
            </a:pPr>
            <a:r>
              <a:rPr lang="hu-HU" sz="2667" dirty="0"/>
              <a:t>DE az ivóvízellátási körzet </a:t>
            </a:r>
            <a:r>
              <a:rPr lang="hu-HU" sz="2667" b="1" dirty="0"/>
              <a:t>nem nagyobb </a:t>
            </a:r>
            <a:r>
              <a:rPr lang="hu-HU" sz="2667" dirty="0"/>
              <a:t>mint egy település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26194" y="617375"/>
            <a:ext cx="11827291" cy="503079"/>
          </a:xfrm>
        </p:spPr>
        <p:txBody>
          <a:bodyPr>
            <a:noAutofit/>
          </a:bodyPr>
          <a:lstStyle/>
          <a:p>
            <a:r>
              <a:rPr lang="hu-HU" sz="4800" b="1" dirty="0"/>
              <a:t>Vizsgálati ütemterv</a:t>
            </a:r>
          </a:p>
        </p:txBody>
      </p:sp>
    </p:spTree>
    <p:extLst>
      <p:ext uri="{BB962C8B-B14F-4D97-AF65-F5344CB8AC3E}">
        <p14:creationId xmlns:p14="http://schemas.microsoft.com/office/powerpoint/2010/main" val="2326111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723" y="365127"/>
            <a:ext cx="10819077" cy="806256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+mn-lt"/>
              </a:rPr>
              <a:t>VEZ vs. VER</a:t>
            </a:r>
          </a:p>
        </p:txBody>
      </p:sp>
      <p:sp>
        <p:nvSpPr>
          <p:cNvPr id="4" name="Oval 3"/>
          <p:cNvSpPr/>
          <p:nvPr/>
        </p:nvSpPr>
        <p:spPr>
          <a:xfrm>
            <a:off x="1043980" y="1782539"/>
            <a:ext cx="1196763" cy="115865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 err="1"/>
              <a:t>Vízmű</a:t>
            </a:r>
            <a:endParaRPr lang="en-US" sz="1867" dirty="0"/>
          </a:p>
        </p:txBody>
      </p:sp>
      <p:sp>
        <p:nvSpPr>
          <p:cNvPr id="5" name="Oval 4"/>
          <p:cNvSpPr/>
          <p:nvPr/>
        </p:nvSpPr>
        <p:spPr>
          <a:xfrm>
            <a:off x="2774959" y="1782019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</a:t>
            </a:r>
          </a:p>
        </p:txBody>
      </p:sp>
      <p:cxnSp>
        <p:nvCxnSpPr>
          <p:cNvPr id="7" name="Straight Connector 6"/>
          <p:cNvCxnSpPr>
            <a:stCxn id="4" idx="6"/>
            <a:endCxn id="5" idx="2"/>
          </p:cNvCxnSpPr>
          <p:nvPr/>
        </p:nvCxnSpPr>
        <p:spPr>
          <a:xfrm flipV="1">
            <a:off x="2240743" y="2361344"/>
            <a:ext cx="534216" cy="52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853012" y="1387834"/>
            <a:ext cx="3386577" cy="2177244"/>
          </a:xfrm>
          <a:prstGeom prst="ellipse">
            <a:avLst/>
          </a:prstGeom>
          <a:noFill/>
          <a:ln w="28575" cmpd="sng"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049772" y="3004851"/>
            <a:ext cx="1088311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 err="1">
                <a:solidFill>
                  <a:schemeClr val="accent2"/>
                </a:solidFill>
              </a:rPr>
              <a:t>Település</a:t>
            </a:r>
            <a:endParaRPr lang="en-US" sz="1867" dirty="0">
              <a:solidFill>
                <a:schemeClr val="accent2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7995381" y="1018594"/>
            <a:ext cx="3934032" cy="3450485"/>
            <a:chOff x="4965285" y="916734"/>
            <a:chExt cx="2950524" cy="2587864"/>
          </a:xfrm>
        </p:grpSpPr>
        <p:sp>
          <p:nvSpPr>
            <p:cNvPr id="11" name="Oval 10"/>
            <p:cNvSpPr/>
            <p:nvPr/>
          </p:nvSpPr>
          <p:spPr>
            <a:xfrm>
              <a:off x="5270460" y="1355613"/>
              <a:ext cx="897572" cy="8689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7" dirty="0" err="1"/>
                <a:t>Vízmű</a:t>
              </a:r>
              <a:endParaRPr lang="en-US" sz="1867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6568694" y="1355223"/>
              <a:ext cx="897572" cy="8689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7" dirty="0"/>
                <a:t>VEZ1</a:t>
              </a:r>
            </a:p>
          </p:txBody>
        </p:sp>
        <p:cxnSp>
          <p:nvCxnSpPr>
            <p:cNvPr id="13" name="Straight Connector 12"/>
            <p:cNvCxnSpPr>
              <a:stCxn id="11" idx="5"/>
              <a:endCxn id="12" idx="2"/>
            </p:cNvCxnSpPr>
            <p:nvPr/>
          </p:nvCxnSpPr>
          <p:spPr>
            <a:xfrm flipV="1">
              <a:off x="6036586" y="1789717"/>
              <a:ext cx="532108" cy="307624"/>
            </a:xfrm>
            <a:prstGeom prst="line">
              <a:avLst/>
            </a:prstGeom>
            <a:ln w="2857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5060770" y="1059585"/>
              <a:ext cx="2606775" cy="1327744"/>
            </a:xfrm>
            <a:prstGeom prst="ellipse">
              <a:avLst/>
            </a:prstGeom>
            <a:noFill/>
            <a:ln w="28575" cmpd="sng">
              <a:solidFill>
                <a:srgbClr val="ED7D3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57963" y="1107330"/>
              <a:ext cx="816233" cy="284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67" dirty="0" err="1"/>
                <a:t>Település</a:t>
              </a:r>
              <a:endParaRPr lang="en-US" sz="1867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6654254" y="2395709"/>
              <a:ext cx="897572" cy="8689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7" dirty="0"/>
                <a:t>VEZ2</a:t>
              </a:r>
            </a:p>
          </p:txBody>
        </p:sp>
        <p:cxnSp>
          <p:nvCxnSpPr>
            <p:cNvPr id="17" name="Straight Connector 16"/>
            <p:cNvCxnSpPr>
              <a:stCxn id="11" idx="5"/>
            </p:cNvCxnSpPr>
            <p:nvPr/>
          </p:nvCxnSpPr>
          <p:spPr>
            <a:xfrm>
              <a:off x="6036586" y="2097341"/>
              <a:ext cx="695194" cy="547819"/>
            </a:xfrm>
            <a:prstGeom prst="line">
              <a:avLst/>
            </a:prstGeom>
            <a:ln w="2857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5432029" y="2481653"/>
              <a:ext cx="897572" cy="86898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67" dirty="0"/>
                <a:t>VEZ3</a:t>
              </a:r>
            </a:p>
          </p:txBody>
        </p:sp>
        <p:cxnSp>
          <p:nvCxnSpPr>
            <p:cNvPr id="22" name="Straight Connector 21"/>
            <p:cNvCxnSpPr>
              <a:stCxn id="11" idx="5"/>
              <a:endCxn id="21" idx="0"/>
            </p:cNvCxnSpPr>
            <p:nvPr/>
          </p:nvCxnSpPr>
          <p:spPr>
            <a:xfrm flipH="1">
              <a:off x="5880815" y="2097341"/>
              <a:ext cx="155771" cy="384312"/>
            </a:xfrm>
            <a:prstGeom prst="line">
              <a:avLst/>
            </a:prstGeom>
            <a:ln w="28575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/>
            <p:cNvSpPr/>
            <p:nvPr/>
          </p:nvSpPr>
          <p:spPr>
            <a:xfrm>
              <a:off x="6492685" y="2319706"/>
              <a:ext cx="1193957" cy="1108498"/>
            </a:xfrm>
            <a:prstGeom prst="ellipse">
              <a:avLst/>
            </a:prstGeom>
            <a:noFill/>
            <a:ln w="28575" cmpd="sng">
              <a:solidFill>
                <a:srgbClr val="ED7D3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5279632" y="2367063"/>
              <a:ext cx="1193957" cy="1108498"/>
            </a:xfrm>
            <a:prstGeom prst="ellipse">
              <a:avLst/>
            </a:prstGeom>
            <a:noFill/>
            <a:ln w="28575" cmpd="sng">
              <a:solidFill>
                <a:srgbClr val="ED7D3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965285" y="916734"/>
              <a:ext cx="2950524" cy="2587864"/>
            </a:xfrm>
            <a:prstGeom prst="rect">
              <a:avLst/>
            </a:prstGeom>
            <a:noFill/>
            <a:ln w="28575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71537" y="935832"/>
              <a:ext cx="507591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chemeClr val="accent1"/>
                  </a:solidFill>
                </a:rPr>
                <a:t>VER</a:t>
              </a:r>
            </a:p>
          </p:txBody>
        </p:sp>
      </p:grpSp>
      <p:sp>
        <p:nvSpPr>
          <p:cNvPr id="32" name="Rectangle 31"/>
          <p:cNvSpPr/>
          <p:nvPr/>
        </p:nvSpPr>
        <p:spPr>
          <a:xfrm>
            <a:off x="725696" y="1221795"/>
            <a:ext cx="3717093" cy="2508804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3" name="TextBox 32"/>
          <p:cNvSpPr txBox="1"/>
          <p:nvPr/>
        </p:nvSpPr>
        <p:spPr>
          <a:xfrm>
            <a:off x="3704361" y="1247260"/>
            <a:ext cx="676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VER</a:t>
            </a:r>
          </a:p>
        </p:txBody>
      </p:sp>
      <p:sp>
        <p:nvSpPr>
          <p:cNvPr id="34" name="Oval 33"/>
          <p:cNvSpPr/>
          <p:nvPr/>
        </p:nvSpPr>
        <p:spPr>
          <a:xfrm>
            <a:off x="1259912" y="4583152"/>
            <a:ext cx="1196763" cy="115865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 err="1"/>
              <a:t>Vízmű</a:t>
            </a:r>
            <a:endParaRPr lang="en-US" sz="1867" dirty="0"/>
          </a:p>
        </p:txBody>
      </p:sp>
      <p:sp>
        <p:nvSpPr>
          <p:cNvPr id="35" name="Oval 34"/>
          <p:cNvSpPr/>
          <p:nvPr/>
        </p:nvSpPr>
        <p:spPr>
          <a:xfrm>
            <a:off x="2990891" y="4582632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</a:t>
            </a:r>
          </a:p>
        </p:txBody>
      </p:sp>
      <p:cxnSp>
        <p:nvCxnSpPr>
          <p:cNvPr id="36" name="Straight Connector 35"/>
          <p:cNvCxnSpPr>
            <a:stCxn id="34" idx="6"/>
            <a:endCxn id="35" idx="2"/>
          </p:cNvCxnSpPr>
          <p:nvPr/>
        </p:nvCxnSpPr>
        <p:spPr>
          <a:xfrm flipV="1">
            <a:off x="2456675" y="5161957"/>
            <a:ext cx="534216" cy="52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534723" y="3934318"/>
            <a:ext cx="7435195" cy="2571948"/>
          </a:xfrm>
          <a:prstGeom prst="ellipse">
            <a:avLst/>
          </a:prstGeom>
          <a:noFill/>
          <a:ln w="28575" cmpd="sng"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3793484" y="5907323"/>
            <a:ext cx="1088311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67" dirty="0" err="1">
                <a:solidFill>
                  <a:schemeClr val="accent2"/>
                </a:solidFill>
              </a:rPr>
              <a:t>Település</a:t>
            </a:r>
            <a:endParaRPr lang="en-US" sz="1867" dirty="0">
              <a:solidFill>
                <a:schemeClr val="accent2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196762" y="4532743"/>
            <a:ext cx="3055559" cy="1336904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0" name="TextBox 39"/>
          <p:cNvSpPr txBox="1"/>
          <p:nvPr/>
        </p:nvSpPr>
        <p:spPr>
          <a:xfrm>
            <a:off x="2354320" y="5321114"/>
            <a:ext cx="832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VER1</a:t>
            </a:r>
          </a:p>
        </p:txBody>
      </p:sp>
      <p:sp>
        <p:nvSpPr>
          <p:cNvPr id="42" name="Oval 41"/>
          <p:cNvSpPr/>
          <p:nvPr/>
        </p:nvSpPr>
        <p:spPr>
          <a:xfrm>
            <a:off x="6059183" y="4582635"/>
            <a:ext cx="1196763" cy="115865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 err="1"/>
              <a:t>Vízmű</a:t>
            </a:r>
            <a:endParaRPr lang="en-US" sz="1867" dirty="0"/>
          </a:p>
        </p:txBody>
      </p:sp>
      <p:sp>
        <p:nvSpPr>
          <p:cNvPr id="43" name="Oval 42"/>
          <p:cNvSpPr/>
          <p:nvPr/>
        </p:nvSpPr>
        <p:spPr>
          <a:xfrm>
            <a:off x="4390849" y="4582113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</a:t>
            </a:r>
          </a:p>
        </p:txBody>
      </p:sp>
      <p:cxnSp>
        <p:nvCxnSpPr>
          <p:cNvPr id="44" name="Straight Connector 43"/>
          <p:cNvCxnSpPr>
            <a:stCxn id="42" idx="2"/>
            <a:endCxn id="43" idx="6"/>
          </p:cNvCxnSpPr>
          <p:nvPr/>
        </p:nvCxnSpPr>
        <p:spPr>
          <a:xfrm flipH="1" flipV="1">
            <a:off x="5587612" y="5161440"/>
            <a:ext cx="471571" cy="521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290011" y="4532224"/>
            <a:ext cx="3055559" cy="1336904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1" name="TextBox 50"/>
          <p:cNvSpPr txBox="1"/>
          <p:nvPr/>
        </p:nvSpPr>
        <p:spPr>
          <a:xfrm>
            <a:off x="5409373" y="5307864"/>
            <a:ext cx="832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VER2</a:t>
            </a:r>
          </a:p>
        </p:txBody>
      </p:sp>
    </p:spTree>
    <p:extLst>
      <p:ext uri="{BB962C8B-B14F-4D97-AF65-F5344CB8AC3E}">
        <p14:creationId xmlns:p14="http://schemas.microsoft.com/office/powerpoint/2010/main" val="2457899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897" y="365127"/>
            <a:ext cx="10780904" cy="806256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+mn-lt"/>
              </a:rPr>
              <a:t>VEZ vs. VER</a:t>
            </a:r>
          </a:p>
        </p:txBody>
      </p:sp>
      <p:sp>
        <p:nvSpPr>
          <p:cNvPr id="5" name="Oval 4"/>
          <p:cNvSpPr/>
          <p:nvPr/>
        </p:nvSpPr>
        <p:spPr>
          <a:xfrm>
            <a:off x="3233269" y="2991599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VEZ1</a:t>
            </a:r>
          </a:p>
        </p:txBody>
      </p:sp>
      <p:sp>
        <p:nvSpPr>
          <p:cNvPr id="8" name="Oval 7"/>
          <p:cNvSpPr/>
          <p:nvPr/>
        </p:nvSpPr>
        <p:spPr>
          <a:xfrm>
            <a:off x="3093731" y="2788402"/>
            <a:ext cx="1502316" cy="1502425"/>
          </a:xfrm>
          <a:prstGeom prst="ellipse">
            <a:avLst/>
          </a:prstGeom>
          <a:noFill/>
          <a:ln w="28575" cmpd="sng"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1" name="Oval 10"/>
          <p:cNvSpPr/>
          <p:nvPr/>
        </p:nvSpPr>
        <p:spPr>
          <a:xfrm>
            <a:off x="4862901" y="1387315"/>
            <a:ext cx="1196763" cy="115865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 err="1"/>
              <a:t>Vízmű</a:t>
            </a:r>
            <a:r>
              <a:rPr lang="en-US" sz="1867" dirty="0"/>
              <a:t> 2</a:t>
            </a:r>
          </a:p>
        </p:txBody>
      </p:sp>
      <p:sp>
        <p:nvSpPr>
          <p:cNvPr id="12" name="Oval 11"/>
          <p:cNvSpPr/>
          <p:nvPr/>
        </p:nvSpPr>
        <p:spPr>
          <a:xfrm>
            <a:off x="6402911" y="3042009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VEZ3</a:t>
            </a:r>
          </a:p>
        </p:txBody>
      </p:sp>
      <p:sp>
        <p:nvSpPr>
          <p:cNvPr id="14" name="Oval 13"/>
          <p:cNvSpPr/>
          <p:nvPr/>
        </p:nvSpPr>
        <p:spPr>
          <a:xfrm>
            <a:off x="6289340" y="2890260"/>
            <a:ext cx="1464121" cy="1438763"/>
          </a:xfrm>
          <a:prstGeom prst="ellipse">
            <a:avLst/>
          </a:prstGeom>
          <a:noFill/>
          <a:ln w="28575" cmpd="sng"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6" name="Oval 15"/>
          <p:cNvSpPr/>
          <p:nvPr/>
        </p:nvSpPr>
        <p:spPr>
          <a:xfrm>
            <a:off x="7319075" y="4238339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VEZ4</a:t>
            </a:r>
          </a:p>
        </p:txBody>
      </p:sp>
      <p:sp>
        <p:nvSpPr>
          <p:cNvPr id="21" name="Oval 20"/>
          <p:cNvSpPr/>
          <p:nvPr/>
        </p:nvSpPr>
        <p:spPr>
          <a:xfrm>
            <a:off x="4836428" y="2825039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VEZ2</a:t>
            </a:r>
          </a:p>
        </p:txBody>
      </p:sp>
      <p:cxnSp>
        <p:nvCxnSpPr>
          <p:cNvPr id="22" name="Straight Connector 21"/>
          <p:cNvCxnSpPr>
            <a:stCxn id="11" idx="4"/>
            <a:endCxn id="21" idx="0"/>
          </p:cNvCxnSpPr>
          <p:nvPr/>
        </p:nvCxnSpPr>
        <p:spPr>
          <a:xfrm flipH="1">
            <a:off x="5434810" y="2545966"/>
            <a:ext cx="26473" cy="279073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4582810" y="1298707"/>
            <a:ext cx="1770183" cy="2839331"/>
          </a:xfrm>
          <a:prstGeom prst="ellipse">
            <a:avLst/>
          </a:prstGeom>
          <a:noFill/>
          <a:ln w="28575" cmpd="sng"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8" name="Oval 27"/>
          <p:cNvSpPr/>
          <p:nvPr/>
        </p:nvSpPr>
        <p:spPr>
          <a:xfrm>
            <a:off x="4671430" y="4658511"/>
            <a:ext cx="1591943" cy="1477997"/>
          </a:xfrm>
          <a:prstGeom prst="ellipse">
            <a:avLst/>
          </a:prstGeom>
          <a:noFill/>
          <a:ln w="28575" cmpd="sng"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0" name="Rectangle 29"/>
          <p:cNvSpPr/>
          <p:nvPr/>
        </p:nvSpPr>
        <p:spPr>
          <a:xfrm>
            <a:off x="572896" y="1260509"/>
            <a:ext cx="9497697" cy="5067504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" name="TextBox 30"/>
          <p:cNvSpPr txBox="1"/>
          <p:nvPr/>
        </p:nvSpPr>
        <p:spPr>
          <a:xfrm>
            <a:off x="9128460" y="1426031"/>
            <a:ext cx="731290" cy="502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67" dirty="0">
                <a:solidFill>
                  <a:schemeClr val="accent1"/>
                </a:solidFill>
              </a:rPr>
              <a:t>VER</a:t>
            </a:r>
          </a:p>
        </p:txBody>
      </p:sp>
      <p:sp>
        <p:nvSpPr>
          <p:cNvPr id="34" name="Oval 33"/>
          <p:cNvSpPr/>
          <p:nvPr/>
        </p:nvSpPr>
        <p:spPr>
          <a:xfrm>
            <a:off x="941603" y="4952392"/>
            <a:ext cx="1196763" cy="115865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Vízmű1</a:t>
            </a:r>
          </a:p>
        </p:txBody>
      </p:sp>
      <p:sp>
        <p:nvSpPr>
          <p:cNvPr id="35" name="Oval 34"/>
          <p:cNvSpPr/>
          <p:nvPr/>
        </p:nvSpPr>
        <p:spPr>
          <a:xfrm>
            <a:off x="2137859" y="4226124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VEZ6</a:t>
            </a:r>
          </a:p>
        </p:txBody>
      </p:sp>
      <p:cxnSp>
        <p:nvCxnSpPr>
          <p:cNvPr id="36" name="Straight Connector 35"/>
          <p:cNvCxnSpPr>
            <a:endCxn id="35" idx="3"/>
          </p:cNvCxnSpPr>
          <p:nvPr/>
        </p:nvCxnSpPr>
        <p:spPr>
          <a:xfrm flipV="1">
            <a:off x="2087944" y="5215095"/>
            <a:ext cx="225176" cy="119789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 rot="19803875">
            <a:off x="625332" y="4398828"/>
            <a:ext cx="2940976" cy="1577525"/>
          </a:xfrm>
          <a:prstGeom prst="ellipse">
            <a:avLst/>
          </a:prstGeom>
          <a:noFill/>
          <a:ln w="28575" cmpd="sng"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2" name="Oval 41"/>
          <p:cNvSpPr/>
          <p:nvPr/>
        </p:nvSpPr>
        <p:spPr>
          <a:xfrm>
            <a:off x="8605460" y="5015537"/>
            <a:ext cx="1196763" cy="115865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 err="1"/>
              <a:t>Vízmű</a:t>
            </a:r>
            <a:endParaRPr lang="en-US" sz="1867" dirty="0"/>
          </a:p>
          <a:p>
            <a:pPr algn="ctr"/>
            <a:r>
              <a:rPr lang="en-US" sz="1867" dirty="0"/>
              <a:t>3</a:t>
            </a:r>
          </a:p>
        </p:txBody>
      </p:sp>
      <p:sp>
        <p:nvSpPr>
          <p:cNvPr id="43" name="Oval 42"/>
          <p:cNvSpPr/>
          <p:nvPr/>
        </p:nvSpPr>
        <p:spPr>
          <a:xfrm>
            <a:off x="4887356" y="4836761"/>
            <a:ext cx="1196763" cy="1158651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67" dirty="0"/>
              <a:t>VEZ5</a:t>
            </a:r>
          </a:p>
        </p:txBody>
      </p:sp>
      <p:cxnSp>
        <p:nvCxnSpPr>
          <p:cNvPr id="44" name="Straight Connector 43"/>
          <p:cNvCxnSpPr/>
          <p:nvPr/>
        </p:nvCxnSpPr>
        <p:spPr>
          <a:xfrm flipH="1" flipV="1">
            <a:off x="8378772" y="5099986"/>
            <a:ext cx="304088" cy="260365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 rot="1881755">
            <a:off x="7054259" y="4411043"/>
            <a:ext cx="2940976" cy="1577525"/>
          </a:xfrm>
          <a:prstGeom prst="ellipse">
            <a:avLst/>
          </a:prstGeom>
          <a:noFill/>
          <a:ln w="28575" cmpd="sng">
            <a:solidFill>
              <a:srgbClr val="ED7D3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59" name="Straight Connector 58"/>
          <p:cNvCxnSpPr>
            <a:stCxn id="43" idx="2"/>
          </p:cNvCxnSpPr>
          <p:nvPr/>
        </p:nvCxnSpPr>
        <p:spPr>
          <a:xfrm flipH="1" flipV="1">
            <a:off x="3271972" y="5029307"/>
            <a:ext cx="1615384" cy="386780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059667" y="5067505"/>
            <a:ext cx="1311848" cy="381455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3144152" y="4074375"/>
            <a:ext cx="420645" cy="330527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1" idx="2"/>
          </p:cNvCxnSpPr>
          <p:nvPr/>
        </p:nvCxnSpPr>
        <p:spPr>
          <a:xfrm flipH="1">
            <a:off x="4416798" y="3404364"/>
            <a:ext cx="419631" cy="146947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2" idx="2"/>
          </p:cNvCxnSpPr>
          <p:nvPr/>
        </p:nvCxnSpPr>
        <p:spPr>
          <a:xfrm flipH="1" flipV="1">
            <a:off x="5982772" y="3398522"/>
            <a:ext cx="420139" cy="222813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371011" y="4061125"/>
            <a:ext cx="293328" cy="216969"/>
          </a:xfrm>
          <a:prstGeom prst="line">
            <a:avLst/>
          </a:prstGeom>
          <a:ln w="28575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440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6194" y="1280156"/>
            <a:ext cx="11566877" cy="435133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hu-HU" sz="2667" dirty="0"/>
              <a:t>Ütemterv </a:t>
            </a:r>
            <a:r>
              <a:rPr lang="hu-HU" sz="2667" b="1" dirty="0"/>
              <a:t>ivóvízellátási körzet</a:t>
            </a:r>
            <a:r>
              <a:rPr lang="hu-HU" sz="2667" dirty="0"/>
              <a:t>re – a megfogalmazásban nincs változás</a:t>
            </a:r>
          </a:p>
          <a:p>
            <a:pPr>
              <a:lnSpc>
                <a:spcPct val="110000"/>
              </a:lnSpc>
            </a:pPr>
            <a:r>
              <a:rPr lang="hu-HU" sz="2667" dirty="0"/>
              <a:t>DE az ivóvízellátási körzet </a:t>
            </a:r>
            <a:r>
              <a:rPr lang="hu-HU" sz="2667" b="1" dirty="0"/>
              <a:t>nem nagyobb </a:t>
            </a:r>
            <a:r>
              <a:rPr lang="hu-HU" sz="2667" dirty="0"/>
              <a:t>mint egy település</a:t>
            </a:r>
          </a:p>
          <a:p>
            <a:pPr>
              <a:lnSpc>
                <a:spcPct val="110000"/>
              </a:lnSpc>
            </a:pPr>
            <a:r>
              <a:rPr lang="hu-HU" sz="2667" dirty="0"/>
              <a:t>Szolgáltatói jelentés szükséges ivóvízellátási körzetenként szolgáltatott ivóvíz mennyiségéről</a:t>
            </a:r>
          </a:p>
          <a:p>
            <a:pPr>
              <a:lnSpc>
                <a:spcPct val="110000"/>
              </a:lnSpc>
            </a:pPr>
            <a:r>
              <a:rPr lang="hu-HU" sz="2667" dirty="0"/>
              <a:t>Üzemeltetői vizsgálati szám 2. melléklet B) rész 3. táblázat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A csoport – gyakrabban vizsgálandó, ellenőrző paraméterek</a:t>
            </a:r>
          </a:p>
          <a:p>
            <a:pPr lvl="1">
              <a:lnSpc>
                <a:spcPct val="110000"/>
              </a:lnSpc>
            </a:pPr>
            <a:r>
              <a:rPr lang="hu-HU" dirty="0"/>
              <a:t>B csoport – megfelelőség igazolását szolgáló, részletes paraméterek</a:t>
            </a:r>
            <a:endParaRPr lang="hu-HU" sz="2667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534390" y="617375"/>
            <a:ext cx="11719095" cy="503079"/>
          </a:xfrm>
        </p:spPr>
        <p:txBody>
          <a:bodyPr>
            <a:noAutofit/>
          </a:bodyPr>
          <a:lstStyle/>
          <a:p>
            <a:r>
              <a:rPr lang="hu-HU" sz="4800" b="1" dirty="0"/>
              <a:t>Vizsgálati ütemterv</a:t>
            </a:r>
          </a:p>
        </p:txBody>
      </p:sp>
    </p:spTree>
    <p:extLst>
      <p:ext uri="{BB962C8B-B14F-4D97-AF65-F5344CB8AC3E}">
        <p14:creationId xmlns:p14="http://schemas.microsoft.com/office/powerpoint/2010/main" val="2694445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BE_ESCAIDE" id="{B8231E25-80D9-5448-AC43-7FBE7D1A89CD}" vid="{168D9E2F-84EA-B640-B4C0-A4315794611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Office-téma</Template>
  <TotalTime>416</TotalTime>
  <Words>1064</Words>
  <Application>Microsoft Macintosh PowerPoint</Application>
  <PresentationFormat>Widescreen</PresentationFormat>
  <Paragraphs>159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Office-téma</vt:lpstr>
      <vt:lpstr>Vizsgálati ütemterv összeállítás és   eredményfeltöltés</vt:lpstr>
      <vt:lpstr>Ivóvízminőség felügyelet</vt:lpstr>
      <vt:lpstr>Ivóvízminőség-ellenőrzés elemei</vt:lpstr>
      <vt:lpstr>Mintavételi hely</vt:lpstr>
      <vt:lpstr>Vizsgálati ütemterv készítés folyamata</vt:lpstr>
      <vt:lpstr>Vizsgálati ütemterv</vt:lpstr>
      <vt:lpstr>VEZ vs. VER</vt:lpstr>
      <vt:lpstr>VEZ vs. VER</vt:lpstr>
      <vt:lpstr>Vizsgálati ütemterv</vt:lpstr>
      <vt:lpstr>Vizsgálati mintaszám</vt:lpstr>
      <vt:lpstr>Vizsgálati mintaszám</vt:lpstr>
      <vt:lpstr>Vizsgálati mintaszám</vt:lpstr>
      <vt:lpstr>A csoport paraméterei</vt:lpstr>
      <vt:lpstr>Speciális feltételek esetén mérendő (egyébként egyáltalán nem)</vt:lpstr>
      <vt:lpstr>Kockázatértékelés alapján vizsgálandó (egyébként egyáltalán nem)</vt:lpstr>
      <vt:lpstr>Kockázatértékelés alapján A csoportos (egyébként B)</vt:lpstr>
      <vt:lpstr>Vizsgálati szám növelés</vt:lpstr>
      <vt:lpstr>Vízművet elhagyó (kimeneti) ponton vett minták beszámítása</vt:lpstr>
      <vt:lpstr>Eredmények feltöltése</vt:lpstr>
      <vt:lpstr>Köszönöm a figyelmet!  vizosztaly@nnk.gov.hu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Vizsgálati ütemterv összeállítás, jóváhagyás elve, vízellátó rendszer, ivóvízellátási körzet meghatározása, eredményfeltöltés rendszere, feladatai</dc:title>
  <dc:creator>Vargha Márta</dc:creator>
  <cp:lastModifiedBy>Vargha Márta</cp:lastModifiedBy>
  <cp:revision>4</cp:revision>
  <dcterms:created xsi:type="dcterms:W3CDTF">2023-11-07T08:05:06Z</dcterms:created>
  <dcterms:modified xsi:type="dcterms:W3CDTF">2023-11-26T20:39:21Z</dcterms:modified>
</cp:coreProperties>
</file>