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304" r:id="rId2"/>
    <p:sldId id="324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11" r:id="rId1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44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8F98A5F-1AC3-40F7-9636-3049DDF3C1B0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00F7F517-F2D7-461C-AC35-0F54EBBDF6D8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2024. 01. 25.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089FE322-C6A9-473D-A5F3-6144C04C898A}" type="datetimeFigureOut">
              <a:rPr lang="hu-HU" smtClean="0"/>
              <a:pPr/>
              <a:t>2024. 01. 25.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356616" y="2130415"/>
            <a:ext cx="11430000" cy="1689095"/>
          </a:xfrm>
        </p:spPr>
        <p:txBody>
          <a:bodyPr>
            <a:noAutofit/>
          </a:bodyPr>
          <a:lstStyle/>
          <a:p>
            <a:r>
              <a:rPr lang="hu-HU" sz="3600" b="1" dirty="0" smtClean="0"/>
              <a:t>Kérdések-válaszok</a:t>
            </a:r>
            <a:endParaRPr lang="hu-HU" sz="3600" b="1" dirty="0"/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082548"/>
            <a:ext cx="6400800" cy="697632"/>
          </a:xfrm>
        </p:spPr>
        <p:txBody>
          <a:bodyPr>
            <a:noAutofit/>
          </a:bodyPr>
          <a:lstStyle/>
          <a:p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Dr. Vargha Márta</a:t>
            </a:r>
          </a:p>
          <a:p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NNGYK </a:t>
            </a:r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Közegészségügyi Laboratóriumi és Módszertani </a:t>
            </a:r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Főosztály</a:t>
            </a:r>
            <a:endParaRPr lang="hu-HU" sz="22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349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862260"/>
          </a:xfrm>
        </p:spPr>
        <p:txBody>
          <a:bodyPr>
            <a:noAutofit/>
          </a:bodyPr>
          <a:lstStyle/>
          <a:p>
            <a:r>
              <a:rPr lang="hu-HU" sz="2800" dirty="0" smtClean="0"/>
              <a:t>Fürdővíz: Valamennyi „új” kémiai paraméter méréséhez tudnak-e javasolni megfelelő pontosságú és megbízhatóságú helyszíni mérésre alkalmas - illetve laboratóriumi műszereket? (BAZ)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579913"/>
            <a:ext cx="10515600" cy="359704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dirty="0" smtClean="0"/>
              <a:t>Válasz: </a:t>
            </a:r>
          </a:p>
          <a:p>
            <a:pPr marL="0" indent="0">
              <a:buNone/>
            </a:pPr>
            <a:r>
              <a:rPr lang="hu-HU" dirty="0" smtClean="0"/>
              <a:t>Az NNGYK jelenleg hidrogén-peroxid, aktív oxigén (perszulfátok), </a:t>
            </a:r>
            <a:r>
              <a:rPr lang="hu-HU" dirty="0" err="1" smtClean="0"/>
              <a:t>izocianursav</a:t>
            </a:r>
            <a:r>
              <a:rPr lang="hu-HU" dirty="0" smtClean="0"/>
              <a:t>, klórdioxid, </a:t>
            </a:r>
            <a:r>
              <a:rPr lang="hu-HU" dirty="0" err="1" smtClean="0"/>
              <a:t>kvaterner</a:t>
            </a:r>
            <a:r>
              <a:rPr lang="hu-HU" dirty="0" smtClean="0"/>
              <a:t> ammóniumvegyületek, összes aktív bróm, paraméterekre nem rendelkezik akkreditált vizsgálati módszerrel</a:t>
            </a:r>
          </a:p>
          <a:p>
            <a:pPr marL="0" indent="0">
              <a:buNone/>
            </a:pPr>
            <a:r>
              <a:rPr lang="hu-HU" dirty="0" smtClean="0"/>
              <a:t>Hidrogén-peroxid vizsgálatra nem akkreditált módszer rendelkezésre áll.</a:t>
            </a:r>
          </a:p>
          <a:p>
            <a:pPr marL="0" indent="0">
              <a:buNone/>
            </a:pPr>
            <a:r>
              <a:rPr lang="hu-HU" dirty="0" smtClean="0"/>
              <a:t>A klorát ionra az NNGYK rendelkezik akkreditált ionkromatográfiás módszerrel.</a:t>
            </a:r>
          </a:p>
          <a:p>
            <a:pPr marL="0" indent="0">
              <a:buNone/>
            </a:pPr>
            <a:r>
              <a:rPr lang="hu-HU" dirty="0" smtClean="0"/>
              <a:t>Egyedi kérésre szívesen állunk rendelkezésre módszerkutatás, módszerfejlesztés vonatkozásában.</a:t>
            </a:r>
          </a:p>
          <a:p>
            <a:pPr marL="0" indent="0">
              <a:buNone/>
            </a:pPr>
            <a:r>
              <a:rPr lang="hu-HU" dirty="0" smtClean="0"/>
              <a:t>Az üzemeltetők által a folyamatos helyszíni ellenőrzésre alkalmazható eszközöket szisztematikusan nem vizsgáltuk.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051438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Fürdővíz: A </a:t>
            </a:r>
            <a:r>
              <a:rPr lang="hu-HU" sz="2800" dirty="0"/>
              <a:t>laboratóriumnak van e lehetősége a kórokozó baktériumok kiadására a vizsgálati jelentésben.</a:t>
            </a:r>
            <a:br>
              <a:rPr lang="hu-HU" sz="2800" dirty="0"/>
            </a:br>
            <a:r>
              <a:rPr lang="hu-HU" sz="2800" dirty="0"/>
              <a:t>Amennyiben igen, úgy a jogszabály mely pontjára hivatkozva lehet ezt megtenni</a:t>
            </a:r>
            <a:r>
              <a:rPr lang="hu-HU" sz="2800" dirty="0" smtClean="0"/>
              <a:t>? (BAZ)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549217"/>
            <a:ext cx="10515600" cy="341743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Válasz: Van </a:t>
            </a:r>
            <a:r>
              <a:rPr lang="hu-HU" dirty="0"/>
              <a:t>lehetőség feltüntetni a vizsgálati jelentésben, az intézkedésnél erre a joghelyre lehet hivatkozni:</a:t>
            </a:r>
          </a:p>
          <a:p>
            <a:r>
              <a:rPr lang="hu-HU" b="1" dirty="0"/>
              <a:t>11. § </a:t>
            </a:r>
            <a:r>
              <a:rPr lang="hu-HU" dirty="0"/>
              <a:t>(1) Fürdőzésre csak az alábbi feltételeknek megfelelő víz </a:t>
            </a:r>
            <a:r>
              <a:rPr lang="hu-HU" dirty="0" err="1" smtClean="0"/>
              <a:t>használható:</a:t>
            </a:r>
            <a:r>
              <a:rPr lang="hu-HU" dirty="0" err="1"/>
              <a:t>a</a:t>
            </a:r>
            <a:r>
              <a:rPr lang="hu-HU" dirty="0"/>
              <a:t>) nem tartalmaz olyan mennyiségben vagy koncentrációban mikroorganizmust vagy kémiai, fizikai, </a:t>
            </a:r>
            <a:r>
              <a:rPr lang="hu-HU" dirty="0" smtClean="0"/>
              <a:t>biológiai, radiológiai </a:t>
            </a:r>
            <a:r>
              <a:rPr lang="hu-HU" dirty="0"/>
              <a:t>anyagot, amely – a használati mód figyelembevételével − a fürdőzők egészségére veszélyt jelent,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Mérlegelni </a:t>
            </a:r>
            <a:r>
              <a:rPr lang="hu-HU" dirty="0"/>
              <a:t>kell, hogy valóban okoz-e kockázatot, nagyobb-e a beavatkozás haszna, minta a </a:t>
            </a:r>
            <a:r>
              <a:rPr lang="hu-HU" dirty="0" smtClean="0"/>
              <a:t>kockázata</a:t>
            </a:r>
            <a:endParaRPr lang="hu-HU" dirty="0"/>
          </a:p>
          <a:p>
            <a:pPr marL="0" indent="0">
              <a:buNone/>
            </a:pP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177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54528" y="920296"/>
            <a:ext cx="10515600" cy="1325563"/>
          </a:xfrm>
        </p:spPr>
        <p:txBody>
          <a:bodyPr>
            <a:noAutofit/>
          </a:bodyPr>
          <a:lstStyle/>
          <a:p>
            <a:r>
              <a:rPr lang="hu-HU" sz="2800" dirty="0" smtClean="0"/>
              <a:t>Ivóvíz: A hatósági mintavételek száma várhatóan emelkedni fog. A hatósági vizsgálati módszerekhez közvetlenül kapcsolódó anyagköltségek elszámolása a XII-3/2047/3/2014 iktatószámú </a:t>
            </a:r>
            <a:r>
              <a:rPr lang="hu-HU" sz="2800" dirty="0" err="1" smtClean="0"/>
              <a:t>otf</a:t>
            </a:r>
            <a:r>
              <a:rPr lang="hu-HU" sz="2800" dirty="0" smtClean="0"/>
              <a:t> levél alapján történik. A Kormányhivatal javasolja a még 2014-ben központilag meghatározott „szűkített elszámoló árlista” felülvizsgálatát, mert a laboratórium önköltségét se fedezik. (GYMS)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78970" y="3200400"/>
            <a:ext cx="10515600" cy="2927578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Válasz: </a:t>
            </a:r>
            <a:r>
              <a:rPr lang="hu-HU" dirty="0" smtClean="0"/>
              <a:t>A vármegyei tisztifőorvosi értekezleten az merült fel, hogy az NNGYK készít egy tájékoztató levelet az érintett minisztériumok felé, amelyben jelzi, hogy a jogszabálymódosítások miatt a hatósági vizsgálati kötelezettségek növekedni fognak. Ennek részeként van lehetőség a 2014 évi </a:t>
            </a:r>
            <a:r>
              <a:rPr lang="hu-HU" smtClean="0"/>
              <a:t>árlista felülvizsgálatára. </a:t>
            </a: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2677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Ha központilag megtörténik a laboratóriumok műszerekkel való felszerelése, az NNK nyújt-e módszertani segítséget a vizsgálatok kidolgozásához? (GYMS)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83771" y="2857500"/>
            <a:ext cx="10515600" cy="3368448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Válasz: Igen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01169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A Kormányhivatal </a:t>
            </a:r>
            <a:r>
              <a:rPr lang="hu-HU" sz="2800" dirty="0" err="1" smtClean="0"/>
              <a:t>újraakkreditálási</a:t>
            </a:r>
            <a:r>
              <a:rPr lang="hu-HU" sz="2800" dirty="0" smtClean="0"/>
              <a:t> eljárása 2024. november 21-én aktuális. Az új paraméterekre szükséges-e azt megelőzően megszerezni az akkreditációt? (</a:t>
            </a:r>
            <a:r>
              <a:rPr lang="hu-HU" sz="2800" dirty="0" err="1" smtClean="0"/>
              <a:t>GyMS</a:t>
            </a:r>
            <a:r>
              <a:rPr lang="hu-HU" sz="2800" dirty="0" smtClean="0"/>
              <a:t>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988129"/>
            <a:ext cx="10515600" cy="3188834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Válasz: Nem szükséges az újra-akkreditálási eljárástól függetlenül, területbővítés keretében megszerezni az akkreditációt, hisz az új paraméterek vizsgálati kötelezettsége is csak 2026-tól áll fenn. Ha a felkészülés érdekében már az idei évben is vizsgál a labor, megfelelő a nem-akkreditált vizsgálat is.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19020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884648" y="1268760"/>
            <a:ext cx="7955768" cy="2691730"/>
          </a:xfrm>
        </p:spPr>
        <p:txBody>
          <a:bodyPr>
            <a:noAutofit/>
          </a:bodyPr>
          <a:lstStyle/>
          <a:p>
            <a:r>
              <a:rPr lang="hu-HU" sz="4400" b="1" dirty="0">
                <a:latin typeface="Arial" panose="020B0604020202020204" pitchFamily="34" charset="0"/>
              </a:rPr>
              <a:t>Köszönöm a megtisztelő figyelmet!</a:t>
            </a: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301208"/>
            <a:ext cx="6400800" cy="697632"/>
          </a:xfrm>
        </p:spPr>
        <p:txBody>
          <a:bodyPr>
            <a:normAutofit fontScale="70000" lnSpcReduction="20000"/>
          </a:bodyPr>
          <a:lstStyle/>
          <a:p>
            <a:r>
              <a:rPr lang="hu-HU" sz="3100" dirty="0">
                <a:solidFill>
                  <a:schemeClr val="bg1">
                    <a:lumMod val="65000"/>
                  </a:schemeClr>
                </a:solidFill>
              </a:rPr>
              <a:t>vargha.marta@nngyk.gov.hu</a:t>
            </a:r>
          </a:p>
          <a:p>
            <a:r>
              <a:rPr lang="hu-HU" sz="3200" dirty="0" smtClean="0">
                <a:solidFill>
                  <a:schemeClr val="bg1">
                    <a:lumMod val="65000"/>
                  </a:schemeClr>
                </a:solidFill>
              </a:rPr>
              <a:t>vizosztaly@nngyk.gov.hu</a:t>
            </a:r>
            <a:endParaRPr lang="hu-HU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62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Beérkezett válaszok, 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3 vármegyétől érkezett válasz:</a:t>
            </a:r>
          </a:p>
          <a:p>
            <a:pPr>
              <a:buFontTx/>
              <a:buChar char="-"/>
            </a:pPr>
            <a:r>
              <a:rPr lang="hu-HU" dirty="0" smtClean="0"/>
              <a:t>Győr-Moson-Sopron Vármegye</a:t>
            </a:r>
          </a:p>
          <a:p>
            <a:pPr>
              <a:buFontTx/>
              <a:buChar char="-"/>
            </a:pPr>
            <a:r>
              <a:rPr lang="hu-HU" dirty="0" smtClean="0"/>
              <a:t>Borsod-Abaúj-Zemplén Vármegye</a:t>
            </a:r>
          </a:p>
          <a:p>
            <a:pPr>
              <a:buFontTx/>
              <a:buChar char="-"/>
            </a:pPr>
            <a:r>
              <a:rPr lang="hu-HU" dirty="0" smtClean="0"/>
              <a:t>Tolna Vármegye – kérdés nem érkezett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789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773339"/>
            <a:ext cx="11228614" cy="1325563"/>
          </a:xfrm>
        </p:spPr>
        <p:txBody>
          <a:bodyPr>
            <a:normAutofit fontScale="90000"/>
          </a:bodyPr>
          <a:lstStyle/>
          <a:p>
            <a:r>
              <a:rPr lang="hu-HU" sz="2800" dirty="0" smtClean="0"/>
              <a:t>Ivóvíz: Terveznek </a:t>
            </a:r>
            <a:r>
              <a:rPr lang="hu-HU" sz="2800" dirty="0"/>
              <a:t>e központi műszerbeszerzést a Regionális Kémiai Laboratóriumok számára</a:t>
            </a:r>
            <a:r>
              <a:rPr lang="hu-HU" sz="2800" dirty="0" smtClean="0"/>
              <a:t>? (BAZ)</a:t>
            </a:r>
            <a:br>
              <a:rPr lang="hu-HU" sz="2800" dirty="0" smtClean="0"/>
            </a:br>
            <a:r>
              <a:rPr lang="hu-HU" sz="2800" dirty="0" smtClean="0"/>
              <a:t>Felszerelik-e központilag a laboratóriumokat, ha a Kormányhivatal az új paraméterek vizsgálatához szükséges berendezésekkel nem rendelkezik (HPLC-MS/MS, GC-MS/MS, </a:t>
            </a:r>
            <a:r>
              <a:rPr lang="hu-HU" sz="2800" dirty="0" err="1" smtClean="0"/>
              <a:t>ionkromatográf</a:t>
            </a:r>
            <a:r>
              <a:rPr lang="hu-HU" sz="2800" dirty="0" smtClean="0"/>
              <a:t>, ICP-OES, trícium desztilláló, dúsító berendezés, folyadék szcintillációs spektrométer)? A műszerfejlesztés költségvetési fedezete milyen formában kerül biztosításra? </a:t>
            </a:r>
            <a:br>
              <a:rPr lang="hu-HU" sz="2800" dirty="0" smtClean="0"/>
            </a:br>
            <a:r>
              <a:rPr lang="hu-HU" sz="2800" dirty="0" smtClean="0"/>
              <a:t>Vagy az NNGYK végzi a vizsgálatokat és a laboratóriumoknak csak a mintavételt kell végezni? (</a:t>
            </a:r>
            <a:r>
              <a:rPr lang="hu-HU" sz="2800" dirty="0" err="1" smtClean="0"/>
              <a:t>GyMS</a:t>
            </a:r>
            <a:r>
              <a:rPr lang="hu-HU" sz="2800" dirty="0" smtClean="0"/>
              <a:t>)</a:t>
            </a:r>
            <a:endParaRPr lang="hu-HU" sz="2800" dirty="0"/>
          </a:p>
        </p:txBody>
      </p:sp>
      <p:sp>
        <p:nvSpPr>
          <p:cNvPr id="4" name="Tartalom helye 2"/>
          <p:cNvSpPr>
            <a:spLocks noGrp="1"/>
          </p:cNvSpPr>
          <p:nvPr>
            <p:ph idx="1"/>
          </p:nvPr>
        </p:nvSpPr>
        <p:spPr>
          <a:xfrm>
            <a:off x="576942" y="3391580"/>
            <a:ext cx="10836729" cy="3466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Válasz: </a:t>
            </a:r>
          </a:p>
          <a:p>
            <a:pPr marL="0" indent="0">
              <a:buNone/>
            </a:pPr>
            <a:r>
              <a:rPr lang="hu-HU" dirty="0" smtClean="0"/>
              <a:t>Az NNGYK nem rendelkezik jelenleg információval arról, hogy a Kormányhivatali laborok számára műszerfejlesztési pályázat, vagy központi költségvetési támogatás rendelkezésre állna.</a:t>
            </a:r>
          </a:p>
          <a:p>
            <a:pPr marL="0" indent="0">
              <a:buNone/>
            </a:pPr>
            <a:r>
              <a:rPr lang="hu-HU" dirty="0" smtClean="0"/>
              <a:t>Az NNGYK minden lehetséges fórumon jelezte eddig is, hogy műszerfejlesztés szükséges a laboratóriumoknál, több helyen a korábbi Kormányrendeletnek való megfelelés érdekében is. </a:t>
            </a:r>
            <a:endParaRPr lang="hu-H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052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Ivóvíz: Célszerűnek </a:t>
            </a:r>
            <a:r>
              <a:rPr lang="hu-HU" sz="2800" dirty="0"/>
              <a:t>tartja-e az NNGYK, hogy a nagyműszerek kiválasztása során az adott </a:t>
            </a:r>
            <a:r>
              <a:rPr lang="hu-HU" sz="2800" dirty="0" smtClean="0"/>
              <a:t>műszerkategória </a:t>
            </a:r>
            <a:r>
              <a:rPr lang="hu-HU" sz="2800" dirty="0" err="1"/>
              <a:t>metrológiailag</a:t>
            </a:r>
            <a:r>
              <a:rPr lang="hu-HU" sz="2800" dirty="0"/>
              <a:t> legnagyobb teljesítőképességű műszerei kerüljenek beszerzésre</a:t>
            </a:r>
            <a:r>
              <a:rPr lang="hu-HU" sz="2800" dirty="0" smtClean="0"/>
              <a:t>? (BAZ)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2710543"/>
            <a:ext cx="10836729" cy="3466420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Válasz: Nem feltétlenül tartjuk ezt fontosnak, minden esetben a nagyműszereket a célokhoz kell igazítani, figyelembe véve az ár/érték arányt.</a:t>
            </a:r>
          </a:p>
          <a:p>
            <a:pPr marL="0" indent="0">
              <a:buNone/>
            </a:pPr>
            <a:r>
              <a:rPr lang="hu-HU" dirty="0" smtClean="0"/>
              <a:t>Szakmai szempontból olyan berendezések beszerzése javasolt, amelyekkel az adott paraméterre előírt határérték/parametrikus érték 30%-a biztonsággal, megfelelő teljesítményjellemzők mellett kimutatható a jellemzően vizsgált mátrixban. </a:t>
            </a:r>
          </a:p>
          <a:p>
            <a:pPr marL="0" indent="0">
              <a:buNone/>
            </a:pPr>
            <a:endParaRPr lang="hu-HU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2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Ivóvíz: Támogatja-e </a:t>
            </a:r>
            <a:r>
              <a:rPr lang="hu-HU" sz="2800" dirty="0"/>
              <a:t>az NNGYK, hogy a fémanalitikai területen a nagyobb analitikai teljesítőképességű </a:t>
            </a:r>
            <a:r>
              <a:rPr lang="hu-HU" sz="2800" dirty="0" smtClean="0"/>
              <a:t>ICP-MS </a:t>
            </a:r>
            <a:r>
              <a:rPr lang="hu-HU" sz="2800" dirty="0"/>
              <a:t>technikára </a:t>
            </a:r>
            <a:r>
              <a:rPr lang="hu-HU" sz="2800" dirty="0" err="1"/>
              <a:t>váltsanak</a:t>
            </a:r>
            <a:r>
              <a:rPr lang="hu-HU" sz="2800" dirty="0"/>
              <a:t> a Regionális Kémiai Laboratóriumok</a:t>
            </a:r>
            <a:r>
              <a:rPr lang="hu-HU" sz="2800" dirty="0" smtClean="0"/>
              <a:t>? (BAZ)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579913"/>
            <a:ext cx="10515600" cy="359704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dirty="0" smtClean="0"/>
              <a:t>Válasz: Az atomabszorpciós technikák (FAAS, GFAAS, hideggőzös eljárások, stb.) együtt elegendőek a Kormányrendeletben meghatározott komponensek mérésére </a:t>
            </a:r>
            <a:r>
              <a:rPr lang="hu-HU" dirty="0"/>
              <a:t>a megfelelő teljesítményjellemzők </a:t>
            </a:r>
            <a:r>
              <a:rPr lang="hu-HU" dirty="0" smtClean="0"/>
              <a:t>mellett.</a:t>
            </a:r>
          </a:p>
          <a:p>
            <a:pPr marL="0" indent="0" algn="just">
              <a:buNone/>
            </a:pPr>
            <a:r>
              <a:rPr lang="hu-HU" dirty="0" smtClean="0"/>
              <a:t>Mintaszámtól függően javasolható az ICP-MS technika alkalmazása, mert minden komponens mérhető vele, nagyrészük egyidejűleg.</a:t>
            </a:r>
          </a:p>
          <a:p>
            <a:pPr marL="0" indent="0">
              <a:buNone/>
            </a:pPr>
            <a:endParaRPr lang="hu-H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73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dirty="0" smtClean="0"/>
              <a:t>Ivóvíz: Támogatja-e </a:t>
            </a:r>
            <a:r>
              <a:rPr lang="hu-HU" sz="2800" dirty="0"/>
              <a:t>az NNGYK, hogy a Gázkromatográfiás szakterületen a nagyobb analitikai teljesí-tőképességű GC-MS/MS technikára </a:t>
            </a:r>
            <a:r>
              <a:rPr lang="hu-HU" sz="2800" dirty="0" err="1"/>
              <a:t>váltsanak</a:t>
            </a:r>
            <a:r>
              <a:rPr lang="hu-HU" sz="2800" dirty="0"/>
              <a:t> a Regionális Kémiai Laboratóriumok</a:t>
            </a:r>
            <a:r>
              <a:rPr lang="hu-HU" sz="2800" dirty="0" smtClean="0"/>
              <a:t>? (BAZ)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579913"/>
            <a:ext cx="10515600" cy="35970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Válasz: A jelenlegi, ivóvízből vizsgálandó paraméterek köre nem indokolja a GC-MS/MS technika jelenlétét a Regionális Kémiai Laboratóriumokban, GC-MS technikai elegendő lehet. </a:t>
            </a:r>
            <a:endParaRPr lang="hu-HU" dirty="0"/>
          </a:p>
          <a:p>
            <a:pPr marL="0" indent="0">
              <a:buNone/>
            </a:pPr>
            <a:endParaRPr lang="hu-H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17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Ivóvíz: A hatósági </a:t>
            </a:r>
            <a:r>
              <a:rPr lang="hu-HU" sz="2800" dirty="0"/>
              <a:t>laboratóriumoknak kell e a Szomatikus </a:t>
            </a:r>
            <a:r>
              <a:rPr lang="hu-HU" sz="2800" dirty="0" err="1"/>
              <a:t>colifágok</a:t>
            </a:r>
            <a:r>
              <a:rPr lang="hu-HU" sz="2800" dirty="0"/>
              <a:t> vizsgálatát végezniük</a:t>
            </a:r>
            <a:r>
              <a:rPr lang="hu-HU" sz="2800" dirty="0" smtClean="0"/>
              <a:t>? (BAZ)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449285"/>
            <a:ext cx="10515600" cy="37276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Válasz: Nem. A Szomatikus </a:t>
            </a:r>
            <a:r>
              <a:rPr lang="hu-HU" dirty="0" err="1" smtClean="0"/>
              <a:t>colifágok</a:t>
            </a:r>
            <a:r>
              <a:rPr lang="hu-HU" dirty="0" smtClean="0"/>
              <a:t> paraméter vizsgálatát az üzemeltetési monitoring részeként kell végezni, a technológia víruseltávolítási hatékonyságának ellenőrzésére. A vizsgálatokat az ivóvízszolgáltatók végzik, és az eredményeket, az értékelést a VBT-be kell beépíteni.</a:t>
            </a:r>
          </a:p>
          <a:p>
            <a:pPr marL="0" indent="0">
              <a:buNone/>
            </a:pPr>
            <a:r>
              <a:rPr lang="hu-HU" dirty="0" smtClean="0"/>
              <a:t>Elképzelhető, hogy nem minden szolgáltató tudja/akarja majd vizsgálni ezt a paramétert, ekkor más vizsgáló laboratórium is felkérhető, ami lehet a területi labor, vagy például az NNGYK laboratóriuma is.</a:t>
            </a:r>
          </a:p>
        </p:txBody>
      </p:sp>
    </p:spTree>
    <p:extLst>
      <p:ext uri="{BB962C8B-B14F-4D97-AF65-F5344CB8AC3E}">
        <p14:creationId xmlns:p14="http://schemas.microsoft.com/office/powerpoint/2010/main" val="3041994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800" dirty="0" smtClean="0"/>
              <a:t>Ivóvíz: A </a:t>
            </a:r>
            <a:r>
              <a:rPr lang="hu-HU" sz="2800" dirty="0"/>
              <a:t>laboratóriumnak van e lehetősége a kórokozó baktériumok kiadására a vizsgálati jelentésben. Amennyiben igen, úgy a jogszabály mely pontjára hivatkozva lehet ezt megtenni</a:t>
            </a:r>
            <a:r>
              <a:rPr lang="hu-HU" sz="2800" dirty="0" smtClean="0"/>
              <a:t>? (BAZ)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922813"/>
            <a:ext cx="10515600" cy="32541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dirty="0" smtClean="0"/>
              <a:t>Válasz: Van </a:t>
            </a:r>
            <a:r>
              <a:rPr lang="hu-HU" dirty="0"/>
              <a:t>lehetőség feltüntetni a vizsgálati jelentésben, </a:t>
            </a:r>
            <a:r>
              <a:rPr lang="hu-HU" dirty="0" smtClean="0"/>
              <a:t>az intézkedésnél erre a joghelyre lehet hivatkozni:</a:t>
            </a:r>
            <a:endParaRPr lang="hu-HU" dirty="0"/>
          </a:p>
          <a:p>
            <a:pPr marL="0" indent="0">
              <a:buNone/>
            </a:pPr>
            <a:r>
              <a:rPr lang="hu-HU" b="1" dirty="0" smtClean="0"/>
              <a:t>4</a:t>
            </a:r>
            <a:r>
              <a:rPr lang="hu-HU" b="1" dirty="0"/>
              <a:t>. § </a:t>
            </a:r>
            <a:r>
              <a:rPr lang="hu-HU" dirty="0"/>
              <a:t>(1</a:t>
            </a:r>
            <a:r>
              <a:rPr lang="hu-HU" dirty="0" smtClean="0"/>
              <a:t>) </a:t>
            </a:r>
            <a:r>
              <a:rPr lang="hu-HU" i="1" dirty="0"/>
              <a:t>a) </a:t>
            </a:r>
            <a:r>
              <a:rPr lang="hu-HU" dirty="0" smtClean="0"/>
              <a:t>[az ivóvíz] nem </a:t>
            </a:r>
            <a:r>
              <a:rPr lang="hu-HU" dirty="0"/>
              <a:t>tartalmaz </a:t>
            </a:r>
            <a:r>
              <a:rPr lang="hu-HU" i="1" dirty="0"/>
              <a:t>olyan mennyiségben vagy koncentrációban mikroorganizmust</a:t>
            </a:r>
            <a:r>
              <a:rPr lang="hu-HU" dirty="0"/>
              <a:t>, parazitát, kémiai, fizikai vagy radiológiai anyagot, amely az emberi egészségre potenciális veszélyt </a:t>
            </a:r>
            <a:r>
              <a:rPr lang="hu-HU" dirty="0" smtClean="0"/>
              <a:t>jelenthet</a:t>
            </a:r>
          </a:p>
          <a:p>
            <a:pPr marL="0" indent="0">
              <a:buNone/>
            </a:pPr>
            <a:r>
              <a:rPr lang="hu-HU" dirty="0"/>
              <a:t>Mérlegelni kell, hogy valóban okoz-e kockázatot, nagyobb-e a beavatkozás haszna, minta a </a:t>
            </a:r>
            <a:r>
              <a:rPr lang="hu-HU" dirty="0" smtClean="0"/>
              <a:t>kockázata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830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dirty="0" smtClean="0"/>
              <a:t>Fürdővíz: Az </a:t>
            </a:r>
            <a:r>
              <a:rPr lang="hu-HU" sz="2800" dirty="0"/>
              <a:t>új közfürdő-rendelet szerint mérendő „új” kémiai paramétereket a helyszínen, vagy laboratóriumba</a:t>
            </a:r>
            <a:br>
              <a:rPr lang="hu-HU" sz="2800" dirty="0"/>
            </a:br>
            <a:r>
              <a:rPr lang="hu-HU" sz="2800" dirty="0"/>
              <a:t>beszállítás utáni méréssel kell meghatározni</a:t>
            </a:r>
            <a:r>
              <a:rPr lang="hu-HU" sz="2800" dirty="0" smtClean="0"/>
              <a:t>? (BAZ)</a:t>
            </a:r>
            <a:endParaRPr lang="hu-HU" sz="2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2334986"/>
            <a:ext cx="10515600" cy="384197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u-HU" dirty="0" smtClean="0"/>
              <a:t>Válasz:</a:t>
            </a:r>
          </a:p>
          <a:p>
            <a:pPr marL="0" indent="0">
              <a:buNone/>
            </a:pPr>
            <a:r>
              <a:rPr lang="hu-HU" dirty="0" smtClean="0"/>
              <a:t>Helyszínen vizsgálandó paraméterek: hőmérséklet, pH, fajlagos elektromos vezetőképesség, szabad- és kötött aktív klór, hidrogén-peroxid, klór-dioxid. </a:t>
            </a:r>
          </a:p>
          <a:p>
            <a:pPr marL="0" indent="0">
              <a:buNone/>
            </a:pPr>
            <a:r>
              <a:rPr lang="hu-HU" dirty="0" smtClean="0"/>
              <a:t>Ha rendelkezésre áll megfelelő eszköz, a zavarosság mérést és az </a:t>
            </a:r>
            <a:r>
              <a:rPr lang="hu-HU" dirty="0" err="1" smtClean="0"/>
              <a:t>algásodást</a:t>
            </a:r>
            <a:r>
              <a:rPr lang="hu-HU" dirty="0" smtClean="0"/>
              <a:t> </a:t>
            </a:r>
            <a:r>
              <a:rPr lang="hu-HU" dirty="0"/>
              <a:t>gátló </a:t>
            </a:r>
            <a:r>
              <a:rPr lang="hu-HU" dirty="0" smtClean="0"/>
              <a:t>anyagok, továbbá klór-stabilizátorok mérését is a helyszínen javasoljuk elvégezni.</a:t>
            </a:r>
          </a:p>
          <a:p>
            <a:pPr marL="0" indent="0">
              <a:buNone/>
            </a:pPr>
            <a:r>
              <a:rPr lang="hu-HU" dirty="0" smtClean="0"/>
              <a:t>Többi paraméter laboratóriumban vizsgálható.</a:t>
            </a:r>
          </a:p>
          <a:p>
            <a:pPr marL="0" indent="0">
              <a:buNone/>
            </a:pPr>
            <a:r>
              <a:rPr lang="hu-HU" dirty="0" smtClean="0"/>
              <a:t>Klorit, klorát szintén laboratóriumban javasolt (a jogszabály módosítást kezdeményezzük).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2104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BE_ESCAIDE" id="{B8231E25-80D9-5448-AC43-7FBE7D1A89CD}" vid="{168D9E2F-84EA-B640-B4C0-A4315794611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1004</TotalTime>
  <Words>946</Words>
  <Application>Microsoft Office PowerPoint</Application>
  <PresentationFormat>Szélesvásznú</PresentationFormat>
  <Paragraphs>53</Paragraphs>
  <Slides>15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7" baseType="lpstr">
      <vt:lpstr>Arial</vt:lpstr>
      <vt:lpstr>Office-téma</vt:lpstr>
      <vt:lpstr>Kérdések-válaszok</vt:lpstr>
      <vt:lpstr>Beérkezett válaszok, kérdések</vt:lpstr>
      <vt:lpstr>Ivóvíz: Terveznek e központi műszerbeszerzést a Regionális Kémiai Laboratóriumok számára? (BAZ) Felszerelik-e központilag a laboratóriumokat, ha a Kormányhivatal az új paraméterek vizsgálatához szükséges berendezésekkel nem rendelkezik (HPLC-MS/MS, GC-MS/MS, ionkromatográf, ICP-OES, trícium desztilláló, dúsító berendezés, folyadék szcintillációs spektrométer)? A műszerfejlesztés költségvetési fedezete milyen formában kerül biztosításra?  Vagy az NNGYK végzi a vizsgálatokat és a laboratóriumoknak csak a mintavételt kell végezni? (GyMS)</vt:lpstr>
      <vt:lpstr>Ivóvíz: Célszerűnek tartja-e az NNGYK, hogy a nagyműszerek kiválasztása során az adott műszerkategória metrológiailag legnagyobb teljesítőképességű műszerei kerüljenek beszerzésre? (BAZ)</vt:lpstr>
      <vt:lpstr>Ivóvíz: Támogatja-e az NNGYK, hogy a fémanalitikai területen a nagyobb analitikai teljesítőképességű ICP-MS technikára váltsanak a Regionális Kémiai Laboratóriumok? (BAZ)</vt:lpstr>
      <vt:lpstr>Ivóvíz: Támogatja-e az NNGYK, hogy a Gázkromatográfiás szakterületen a nagyobb analitikai teljesí-tőképességű GC-MS/MS technikára váltsanak a Regionális Kémiai Laboratóriumok? (BAZ)</vt:lpstr>
      <vt:lpstr>Ivóvíz: A hatósági laboratóriumoknak kell e a Szomatikus colifágok vizsgálatát végezniük? (BAZ)</vt:lpstr>
      <vt:lpstr>Ivóvíz: A laboratóriumnak van e lehetősége a kórokozó baktériumok kiadására a vizsgálati jelentésben. Amennyiben igen, úgy a jogszabály mely pontjára hivatkozva lehet ezt megtenni? (BAZ)</vt:lpstr>
      <vt:lpstr>Fürdővíz: Az új közfürdő-rendelet szerint mérendő „új” kémiai paramétereket a helyszínen, vagy laboratóriumba beszállítás utáni méréssel kell meghatározni? (BAZ)</vt:lpstr>
      <vt:lpstr>Fürdővíz: Valamennyi „új” kémiai paraméter méréséhez tudnak-e javasolni megfelelő pontosságú és megbízhatóságú helyszíni mérésre alkalmas - illetve laboratóriumi műszereket? (BAZ)</vt:lpstr>
      <vt:lpstr>Fürdővíz: A laboratóriumnak van e lehetősége a kórokozó baktériumok kiadására a vizsgálati jelentésben. Amennyiben igen, úgy a jogszabály mely pontjára hivatkozva lehet ezt megtenni? (BAZ)</vt:lpstr>
      <vt:lpstr>Ivóvíz: A hatósági mintavételek száma várhatóan emelkedni fog. A hatósági vizsgálati módszerekhez közvetlenül kapcsolódó anyagköltségek elszámolása a XII-3/2047/3/2014 iktatószámú otf levél alapján történik. A Kormányhivatal javasolja a még 2014-ben központilag meghatározott „szűkített elszámoló árlista” felülvizsgálatát, mert a laboratórium önköltségét se fedezik. (GYMS)</vt:lpstr>
      <vt:lpstr>Ha központilag megtörténik a laboratóriumok műszerekkel való felszerelése, az NNK nyújt-e módszertani segítséget a vizsgálatok kidolgozásához? (GYMS)</vt:lpstr>
      <vt:lpstr>A Kormányhivatal újraakkreditálási eljárása 2024. november 21-én aktuális. Az új paraméterekre szükséges-e azt megelőzően megszerezni az akkreditációt? (GyMS)</vt:lpstr>
      <vt:lpstr>Köszönöm a megtisztelő figyelmet!</vt:lpstr>
    </vt:vector>
  </TitlesOfParts>
  <Company>NNK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SURVEILLANCE</dc:title>
  <dc:creator>Izsák Bálint</dc:creator>
  <cp:lastModifiedBy>Vargha Márta</cp:lastModifiedBy>
  <cp:revision>185</cp:revision>
  <dcterms:created xsi:type="dcterms:W3CDTF">2023-11-07T10:04:01Z</dcterms:created>
  <dcterms:modified xsi:type="dcterms:W3CDTF">2024-01-25T08:42:58Z</dcterms:modified>
</cp:coreProperties>
</file>