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304" r:id="rId2"/>
    <p:sldId id="382" r:id="rId3"/>
    <p:sldId id="383" r:id="rId4"/>
    <p:sldId id="375" r:id="rId5"/>
    <p:sldId id="376" r:id="rId6"/>
    <p:sldId id="377" r:id="rId7"/>
    <p:sldId id="379" r:id="rId8"/>
    <p:sldId id="380" r:id="rId9"/>
    <p:sldId id="385" r:id="rId10"/>
    <p:sldId id="384" r:id="rId11"/>
    <p:sldId id="378" r:id="rId12"/>
    <p:sldId id="386" r:id="rId13"/>
    <p:sldId id="381" r:id="rId14"/>
    <p:sldId id="311" r:id="rId1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41" d="100"/>
          <a:sy n="41" d="100"/>
        </p:scale>
        <p:origin x="84" y="108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8F98A5F-1AC3-40F7-9636-3049DDF3C1B0}" type="datetimeFigureOut">
              <a:rPr lang="hu-HU" smtClean="0"/>
              <a:pPr/>
              <a:t>2024. 01. 24.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0F7F517-F2D7-461C-AC35-0F54EBBDF6D8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3723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CF58CF98-D4D1-46EC-81A9-070A8C63F8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2024. 01. 24.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0C62FE4F-0FC4-482D-9B2D-CC8C69B25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95FE95C0-9DBA-4AE4-ABAA-8AA7F90BF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16044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9CBC935D-199C-4466-9A7F-6F0E29E81D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2024. 01. 24.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14E9EB25-3A48-4F3B-BC2F-D416F409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8F896DE7-39F2-41EB-9B3C-115BE6101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67785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ED031A70-5DCD-4A6C-A449-E90DA04A8E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2024. 01. 24.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D530A938-5BF4-4F68-8E44-75E13DCB7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540DD37F-2007-47AB-ACCE-2D28942A9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0386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2024. 01. 24.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1777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E7FB7248-A80F-41A0-836A-F9075EECC6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2024. 01. 24.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46291E58-1371-46ED-96EB-83B54C1AC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9FED3814-563D-47F8-B9B8-2896CC71E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68588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838200" y="6448710"/>
            <a:ext cx="2743200" cy="365125"/>
          </a:xfrm>
          <a:prstGeom prst="rect">
            <a:avLst/>
          </a:prstGeom>
        </p:spPr>
        <p:txBody>
          <a:bodyPr/>
          <a:lstStyle/>
          <a:p>
            <a:fld id="{089FE322-C6A9-473D-A5F3-6144C04C898A}" type="datetimeFigureOut">
              <a:rPr lang="hu-HU" smtClean="0"/>
              <a:t>2024. 01. 24.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038600" y="644871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610600" y="6448710"/>
            <a:ext cx="2743200" cy="365125"/>
          </a:xfrm>
          <a:prstGeom prst="rect">
            <a:avLst/>
          </a:prstGeom>
        </p:spPr>
        <p:txBody>
          <a:bodyPr/>
          <a:lstStyle/>
          <a:p>
            <a:fld id="{20AED109-8085-4D1F-AC50-9869B858B16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1242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10" name="Dátum helye 3">
            <a:extLst>
              <a:ext uri="{FF2B5EF4-FFF2-40B4-BE49-F238E27FC236}">
                <a16:creationId xmlns:a16="http://schemas.microsoft.com/office/drawing/2014/main" id="{4D1AFF7C-631C-4556-BDB0-A9C7748FC4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2024. 01. 24.</a:t>
            </a:fld>
            <a:endParaRPr lang="hu-HU" dirty="0"/>
          </a:p>
        </p:txBody>
      </p:sp>
      <p:sp>
        <p:nvSpPr>
          <p:cNvPr id="11" name="Élőláb helye 4">
            <a:extLst>
              <a:ext uri="{FF2B5EF4-FFF2-40B4-BE49-F238E27FC236}">
                <a16:creationId xmlns:a16="http://schemas.microsoft.com/office/drawing/2014/main" id="{D1AF7E08-6646-4A12-9928-6EEF9EDDC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2" name="Dia számának helye 5">
            <a:extLst>
              <a:ext uri="{FF2B5EF4-FFF2-40B4-BE49-F238E27FC236}">
                <a16:creationId xmlns:a16="http://schemas.microsoft.com/office/drawing/2014/main" id="{451EA8F4-75AF-4990-B37A-3A754D7F2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4824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Dátum helye 3">
            <a:extLst>
              <a:ext uri="{FF2B5EF4-FFF2-40B4-BE49-F238E27FC236}">
                <a16:creationId xmlns:a16="http://schemas.microsoft.com/office/drawing/2014/main" id="{BA11F795-4447-4672-8A7D-E3FBE5B7AC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2024. 01. 24.</a:t>
            </a:fld>
            <a:endParaRPr lang="hu-HU" dirty="0"/>
          </a:p>
        </p:txBody>
      </p:sp>
      <p:sp>
        <p:nvSpPr>
          <p:cNvPr id="7" name="Élőláb helye 4">
            <a:extLst>
              <a:ext uri="{FF2B5EF4-FFF2-40B4-BE49-F238E27FC236}">
                <a16:creationId xmlns:a16="http://schemas.microsoft.com/office/drawing/2014/main" id="{634E6E2A-4FED-4A1D-ACFC-E81A2B1FD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8" name="Dia számának helye 5">
            <a:extLst>
              <a:ext uri="{FF2B5EF4-FFF2-40B4-BE49-F238E27FC236}">
                <a16:creationId xmlns:a16="http://schemas.microsoft.com/office/drawing/2014/main" id="{35E533A9-3565-494F-9E21-9D094F7D1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9561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átum helye 3">
            <a:extLst>
              <a:ext uri="{FF2B5EF4-FFF2-40B4-BE49-F238E27FC236}">
                <a16:creationId xmlns:a16="http://schemas.microsoft.com/office/drawing/2014/main" id="{75C8A42B-2A25-436F-BA04-C6EEC8744B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2024. 01. 24.</a:t>
            </a:fld>
            <a:endParaRPr lang="hu-HU" dirty="0"/>
          </a:p>
        </p:txBody>
      </p:sp>
      <p:sp>
        <p:nvSpPr>
          <p:cNvPr id="6" name="Élőláb helye 4">
            <a:extLst>
              <a:ext uri="{FF2B5EF4-FFF2-40B4-BE49-F238E27FC236}">
                <a16:creationId xmlns:a16="http://schemas.microsoft.com/office/drawing/2014/main" id="{C4754CBA-794F-436E-9C11-57234AE7B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7" name="Dia számának helye 5">
            <a:extLst>
              <a:ext uri="{FF2B5EF4-FFF2-40B4-BE49-F238E27FC236}">
                <a16:creationId xmlns:a16="http://schemas.microsoft.com/office/drawing/2014/main" id="{F60CBC7B-63E9-4A0E-A050-7893BBD8F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4675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D012EEA9-2736-4101-98C2-8AA7A7E701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2024. 01. 24.</a:t>
            </a:fld>
            <a:endParaRPr lang="hu-HU" dirty="0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FE647E33-8423-4D6B-B330-87F16C5B2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0" name="Dia számának helye 5">
            <a:extLst>
              <a:ext uri="{FF2B5EF4-FFF2-40B4-BE49-F238E27FC236}">
                <a16:creationId xmlns:a16="http://schemas.microsoft.com/office/drawing/2014/main" id="{CA27BFA0-6BFF-45BE-97DA-22A5CC256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3935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6189703D-5E2E-4D64-8CEC-66DFA11B1B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2024. 01. 24.</a:t>
            </a:fld>
            <a:endParaRPr lang="hu-HU" dirty="0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572F7F64-E8E4-43F4-AEA4-80FA15775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0" name="Dia számának helye 5">
            <a:extLst>
              <a:ext uri="{FF2B5EF4-FFF2-40B4-BE49-F238E27FC236}">
                <a16:creationId xmlns:a16="http://schemas.microsoft.com/office/drawing/2014/main" id="{27CAE4AF-C961-42B4-B89A-718638882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79765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0BF256DA-1987-49D0-A228-104BE0A30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2024. 01. 24.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C2CC8B01-C818-48A3-A421-A9722FFB80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8D649A16-DC1E-4FDA-AA87-1F7A2ABD61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2610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ctrTitle"/>
          </p:nvPr>
        </p:nvSpPr>
        <p:spPr>
          <a:xfrm>
            <a:off x="356616" y="2130415"/>
            <a:ext cx="11430000" cy="1689095"/>
          </a:xfrm>
        </p:spPr>
        <p:txBody>
          <a:bodyPr>
            <a:noAutofit/>
          </a:bodyPr>
          <a:lstStyle/>
          <a:p>
            <a:r>
              <a:rPr lang="hu-HU" sz="3600" b="1" dirty="0"/>
              <a:t>Mintavételi követelmények változása ivó- és fürdővízminőség ellenőrzésben, </a:t>
            </a:r>
            <a:r>
              <a:rPr lang="hu-HU" sz="3600" b="1" dirty="0" smtClean="0"/>
              <a:t>tapasztalatok</a:t>
            </a:r>
            <a:endParaRPr lang="hu-HU" sz="3600" b="1" dirty="0"/>
          </a:p>
        </p:txBody>
      </p:sp>
      <p:sp>
        <p:nvSpPr>
          <p:cNvPr id="5" name="Alcím 2"/>
          <p:cNvSpPr>
            <a:spLocks noGrp="1"/>
          </p:cNvSpPr>
          <p:nvPr>
            <p:ph type="subTitle" idx="1"/>
          </p:nvPr>
        </p:nvSpPr>
        <p:spPr>
          <a:xfrm>
            <a:off x="2895600" y="5082548"/>
            <a:ext cx="6400800" cy="697632"/>
          </a:xfrm>
        </p:spPr>
        <p:txBody>
          <a:bodyPr>
            <a:noAutofit/>
          </a:bodyPr>
          <a:lstStyle/>
          <a:p>
            <a:r>
              <a:rPr lang="hu-HU" sz="2200" dirty="0" smtClean="0">
                <a:solidFill>
                  <a:schemeClr val="bg1">
                    <a:lumMod val="65000"/>
                  </a:schemeClr>
                </a:solidFill>
              </a:rPr>
              <a:t>Gere Dóra</a:t>
            </a:r>
          </a:p>
          <a:p>
            <a:r>
              <a:rPr lang="hu-HU" sz="2200" dirty="0" smtClean="0">
                <a:solidFill>
                  <a:schemeClr val="bg1">
                    <a:lumMod val="65000"/>
                  </a:schemeClr>
                </a:solidFill>
              </a:rPr>
              <a:t>NNGYK </a:t>
            </a:r>
            <a:r>
              <a:rPr lang="hu-HU" sz="2200" dirty="0">
                <a:solidFill>
                  <a:schemeClr val="bg1">
                    <a:lumMod val="65000"/>
                  </a:schemeClr>
                </a:solidFill>
              </a:rPr>
              <a:t>Közegészségügyi Laboratóriumi és Módszertani </a:t>
            </a:r>
            <a:r>
              <a:rPr lang="hu-HU" sz="2200" dirty="0" smtClean="0">
                <a:solidFill>
                  <a:schemeClr val="bg1">
                    <a:lumMod val="65000"/>
                  </a:schemeClr>
                </a:solidFill>
              </a:rPr>
              <a:t>Főosztály</a:t>
            </a:r>
            <a:endParaRPr lang="hu-HU" sz="22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6" name="Straight Connector 9"/>
          <p:cNvCxnSpPr/>
          <p:nvPr/>
        </p:nvCxnSpPr>
        <p:spPr>
          <a:xfrm flipV="1">
            <a:off x="1631504" y="3819510"/>
            <a:ext cx="8784976" cy="2743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349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77236"/>
          </a:xfrm>
        </p:spPr>
        <p:txBody>
          <a:bodyPr/>
          <a:lstStyle/>
          <a:p>
            <a:r>
              <a:rPr lang="hu-HU" dirty="0" smtClean="0"/>
              <a:t>Mintavétel – egyéb fürdős pontok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630496"/>
            <a:ext cx="11258321" cy="45464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dirty="0" smtClean="0">
                <a:sym typeface="Wingdings" panose="05000000000000000000" pitchFamily="2" charset="2"/>
              </a:rPr>
              <a:t>Nem medencés jellegű fürdési célú létesítmények</a:t>
            </a:r>
          </a:p>
          <a:p>
            <a:r>
              <a:rPr lang="hu-HU" sz="2400" dirty="0">
                <a:sym typeface="Wingdings" panose="05000000000000000000" pitchFamily="2" charset="2"/>
              </a:rPr>
              <a:t>a kockázatértékelés alapján kiválasztott, az expozíció szempontjából reprezentatív mintavételi ponton</a:t>
            </a:r>
          </a:p>
          <a:p>
            <a:endParaRPr lang="hu-HU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hu-HU" dirty="0" smtClean="0">
                <a:sym typeface="Wingdings" panose="05000000000000000000" pitchFamily="2" charset="2"/>
              </a:rPr>
              <a:t>Levegő vizsgálatok?</a:t>
            </a:r>
          </a:p>
          <a:p>
            <a:r>
              <a:rPr lang="hu-HU" sz="2400" dirty="0" smtClean="0">
                <a:sym typeface="Wingdings" panose="05000000000000000000" pitchFamily="2" charset="2"/>
              </a:rPr>
              <a:t>Nincs vizsgálati kötelezettség, de rögzítve vannak viszonyítási alapot jelentő határértékek – benzolra és THM-vegyületekre (THM</a:t>
            </a:r>
            <a:r>
              <a:rPr lang="hu-HU" sz="2400" baseline="-25000" dirty="0" smtClean="0">
                <a:sym typeface="Wingdings" panose="05000000000000000000" pitchFamily="2" charset="2"/>
              </a:rPr>
              <a:t>4</a:t>
            </a:r>
            <a:r>
              <a:rPr lang="hu-HU" sz="2400" dirty="0" smtClean="0">
                <a:sym typeface="Wingdings" panose="05000000000000000000" pitchFamily="2" charset="2"/>
              </a:rPr>
              <a:t>)</a:t>
            </a:r>
          </a:p>
          <a:p>
            <a:r>
              <a:rPr lang="hu-HU" sz="2400" dirty="0" smtClean="0">
                <a:sym typeface="Wingdings" panose="05000000000000000000" pitchFamily="2" charset="2"/>
              </a:rPr>
              <a:t>Medence felett 40 cm magasságban</a:t>
            </a:r>
          </a:p>
          <a:p>
            <a:r>
              <a:rPr lang="hu-HU" sz="2400" dirty="0" smtClean="0">
                <a:sym typeface="Wingdings" panose="05000000000000000000" pitchFamily="2" charset="2"/>
              </a:rPr>
              <a:t>Vitás esetekben, problémák esetén felmerülhet mérésre igény – NNGYK tud segítséget nyújtani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9530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77236"/>
          </a:xfrm>
        </p:spPr>
        <p:txBody>
          <a:bodyPr/>
          <a:lstStyle/>
          <a:p>
            <a:r>
              <a:rPr lang="hu-HU" dirty="0" smtClean="0"/>
              <a:t>Mintavétel gyakorlati kérdései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454228"/>
            <a:ext cx="11060017" cy="47227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dirty="0" smtClean="0"/>
              <a:t>Szennyező</a:t>
            </a:r>
            <a:r>
              <a:rPr lang="hu-HU" dirty="0" smtClean="0"/>
              <a:t> tevékenységek kerülése:</a:t>
            </a:r>
          </a:p>
          <a:p>
            <a:pPr>
              <a:buFontTx/>
              <a:buChar char="-"/>
            </a:pPr>
            <a:r>
              <a:rPr lang="hu-HU" dirty="0"/>
              <a:t>Mikrobiológiai üvegek </a:t>
            </a:r>
            <a:r>
              <a:rPr lang="hu-HU" dirty="0" smtClean="0"/>
              <a:t>elfertőzése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Kémiai paramétereket is érinthet!</a:t>
            </a:r>
            <a:endParaRPr lang="hu-HU" dirty="0"/>
          </a:p>
          <a:p>
            <a:pPr>
              <a:buFontTx/>
              <a:buChar char="-"/>
            </a:pPr>
            <a:r>
              <a:rPr lang="hu-HU" dirty="0" smtClean="0"/>
              <a:t>Dohányzás – benzol, PAH…</a:t>
            </a:r>
          </a:p>
          <a:p>
            <a:pPr>
              <a:buFontTx/>
              <a:buChar char="-"/>
            </a:pPr>
            <a:r>
              <a:rPr lang="hu-HU" dirty="0" smtClean="0"/>
              <a:t>Szúnyogriasztó – </a:t>
            </a:r>
            <a:r>
              <a:rPr lang="hu-HU" dirty="0" err="1" smtClean="0"/>
              <a:t>peszticidek</a:t>
            </a:r>
            <a:r>
              <a:rPr lang="hu-HU" dirty="0" smtClean="0"/>
              <a:t> (DEET)</a:t>
            </a:r>
          </a:p>
          <a:p>
            <a:pPr>
              <a:buFontTx/>
              <a:buChar char="-"/>
            </a:pPr>
            <a:r>
              <a:rPr lang="hu-HU" dirty="0" err="1" smtClean="0"/>
              <a:t>Vízlepergető</a:t>
            </a:r>
            <a:r>
              <a:rPr lang="hu-HU" dirty="0" smtClean="0"/>
              <a:t> felületek – PFA vegyületek</a:t>
            </a:r>
          </a:p>
          <a:p>
            <a:pPr>
              <a:buFontTx/>
              <a:buChar char="-"/>
            </a:pPr>
            <a:r>
              <a:rPr lang="hu-HU" dirty="0" smtClean="0"/>
              <a:t>(műanyag eszközök - </a:t>
            </a:r>
            <a:r>
              <a:rPr lang="hu-HU" dirty="0" err="1" smtClean="0"/>
              <a:t>Biszfenol</a:t>
            </a:r>
            <a:r>
              <a:rPr lang="hu-HU" dirty="0" smtClean="0"/>
              <a:t>-A)</a:t>
            </a:r>
          </a:p>
          <a:p>
            <a:pPr>
              <a:buFontTx/>
              <a:buChar char="-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77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77236"/>
          </a:xfrm>
        </p:spPr>
        <p:txBody>
          <a:bodyPr/>
          <a:lstStyle/>
          <a:p>
            <a:r>
              <a:rPr lang="hu-HU" dirty="0" smtClean="0"/>
              <a:t>Mintavétel gyakorlati kérdései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454228"/>
            <a:ext cx="11060017" cy="47227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dirty="0" smtClean="0"/>
              <a:t>Mintavételt </a:t>
            </a:r>
            <a:r>
              <a:rPr lang="hu-HU" dirty="0" smtClean="0"/>
              <a:t>kísérő tevékenységek - </a:t>
            </a:r>
            <a:r>
              <a:rPr lang="hu-HU" dirty="0" smtClean="0">
                <a:sym typeface="Wingdings" panose="05000000000000000000" pitchFamily="2" charset="2"/>
              </a:rPr>
              <a:t>Helyszíni mérések elvégzése</a:t>
            </a:r>
          </a:p>
          <a:p>
            <a:pPr lvl="1"/>
            <a:r>
              <a:rPr lang="hu-HU" dirty="0" smtClean="0">
                <a:sym typeface="Wingdings" panose="05000000000000000000" pitchFamily="2" charset="2"/>
              </a:rPr>
              <a:t>A helyszíni mérések nem véletlenül a helyszínen végzendők</a:t>
            </a:r>
          </a:p>
          <a:p>
            <a:pPr lvl="1"/>
            <a:r>
              <a:rPr lang="hu-HU" dirty="0" smtClean="0">
                <a:sym typeface="Wingdings" panose="05000000000000000000" pitchFamily="2" charset="2"/>
              </a:rPr>
              <a:t>Mindent a lehető leggyorsabban (de kapkodás nélkül), ne álljanak a minták</a:t>
            </a:r>
          </a:p>
          <a:p>
            <a:pPr lvl="1"/>
            <a:r>
              <a:rPr lang="hu-HU" dirty="0" smtClean="0">
                <a:sym typeface="Wingdings" panose="05000000000000000000" pitchFamily="2" charset="2"/>
              </a:rPr>
              <a:t>Hőmérséklet mérése – kifolyatott mintából, folyó </a:t>
            </a:r>
            <a:r>
              <a:rPr lang="hu-HU" dirty="0" smtClean="0">
                <a:sym typeface="Wingdings" panose="05000000000000000000" pitchFamily="2" charset="2"/>
              </a:rPr>
              <a:t>vízből lehetőleg</a:t>
            </a:r>
          </a:p>
          <a:p>
            <a:pPr lvl="1"/>
            <a:r>
              <a:rPr lang="hu-HU" dirty="0" smtClean="0">
                <a:sym typeface="Wingdings" panose="05000000000000000000" pitchFamily="2" charset="2"/>
              </a:rPr>
              <a:t>Fertőtlenítőszer </a:t>
            </a:r>
            <a:r>
              <a:rPr lang="hu-HU" dirty="0" smtClean="0">
                <a:sym typeface="Wingdings" panose="05000000000000000000" pitchFamily="2" charset="2"/>
              </a:rPr>
              <a:t>meghatározása </a:t>
            </a:r>
          </a:p>
          <a:p>
            <a:pPr lvl="2"/>
            <a:r>
              <a:rPr lang="hu-HU" dirty="0" smtClean="0">
                <a:sym typeface="Wingdings" panose="05000000000000000000" pitchFamily="2" charset="2"/>
              </a:rPr>
              <a:t>Új előírások – gyakrabban lesz rá szükség</a:t>
            </a:r>
          </a:p>
          <a:p>
            <a:pPr lvl="2"/>
            <a:r>
              <a:rPr lang="hu-HU" dirty="0" smtClean="0">
                <a:sym typeface="Wingdings" panose="05000000000000000000" pitchFamily="2" charset="2"/>
              </a:rPr>
              <a:t>Kémiai zavarásokkal jó tisztában lenne</a:t>
            </a:r>
          </a:p>
          <a:p>
            <a:pPr lvl="2"/>
            <a:r>
              <a:rPr lang="hu-HU" dirty="0" smtClean="0">
                <a:sym typeface="Wingdings" panose="05000000000000000000" pitchFamily="2" charset="2"/>
              </a:rPr>
              <a:t>Klór – kötött klór méréssel együtt</a:t>
            </a:r>
          </a:p>
          <a:p>
            <a:pPr lvl="2"/>
            <a:r>
              <a:rPr lang="hu-HU" dirty="0" smtClean="0">
                <a:sym typeface="Wingdings" panose="05000000000000000000" pitchFamily="2" charset="2"/>
              </a:rPr>
              <a:t>Klórmentes technikák – milyen hatóanyagot kell meghatározni? </a:t>
            </a:r>
            <a:br>
              <a:rPr lang="hu-HU" dirty="0" smtClean="0">
                <a:sym typeface="Wingdings" panose="05000000000000000000" pitchFamily="2" charset="2"/>
              </a:rPr>
            </a:br>
            <a:r>
              <a:rPr lang="hu-HU" dirty="0" smtClean="0">
                <a:sym typeface="Wingdings" panose="05000000000000000000" pitchFamily="2" charset="2"/>
              </a:rPr>
              <a:t>A nem akkreditált eredmény is jobb mint az eredmény hiánya</a:t>
            </a:r>
          </a:p>
          <a:p>
            <a:pPr lvl="1"/>
            <a:endParaRPr lang="hu-HU" sz="200" dirty="0" smtClean="0">
              <a:sym typeface="Wingdings" panose="05000000000000000000" pitchFamily="2" charset="2"/>
            </a:endParaRPr>
          </a:p>
          <a:p>
            <a:pPr lvl="1"/>
            <a:r>
              <a:rPr lang="hu-HU" dirty="0" smtClean="0">
                <a:sym typeface="Wingdings" panose="05000000000000000000" pitchFamily="2" charset="2"/>
              </a:rPr>
              <a:t>Saját módszerekkel, ne fogadjuk el az üzemeltető által bemondott/ gyorsteszttel mért értéket (de összehasonlítani és rögzíteni érdemes!)</a:t>
            </a:r>
          </a:p>
          <a:p>
            <a:pPr lvl="1"/>
            <a:endParaRPr lang="hu-HU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8713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77236"/>
          </a:xfrm>
        </p:spPr>
        <p:txBody>
          <a:bodyPr/>
          <a:lstStyle/>
          <a:p>
            <a:r>
              <a:rPr lang="hu-HU" dirty="0" smtClean="0"/>
              <a:t>Mintavétel gyakorlati kérdései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630496"/>
            <a:ext cx="11071035" cy="45464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dirty="0" smtClean="0">
                <a:sym typeface="Wingdings" panose="05000000000000000000" pitchFamily="2" charset="2"/>
              </a:rPr>
              <a:t>Mintavételi helyszínek, jegyzőkönyv</a:t>
            </a:r>
          </a:p>
          <a:p>
            <a:r>
              <a:rPr lang="hu-HU" sz="2400" dirty="0" smtClean="0">
                <a:sym typeface="Wingdings" panose="05000000000000000000" pitchFamily="2" charset="2"/>
              </a:rPr>
              <a:t>A pontos (reprezentatív) mintavételi helyszín kiválasztása a megrendelő felelőssége, de…</a:t>
            </a:r>
          </a:p>
          <a:p>
            <a:pPr lvl="1"/>
            <a:r>
              <a:rPr lang="hu-HU" sz="2000" dirty="0" smtClean="0">
                <a:sym typeface="Wingdings" panose="05000000000000000000" pitchFamily="2" charset="2"/>
              </a:rPr>
              <a:t>Nem hátrányos ismerni, és az adatokat rögzíteni </a:t>
            </a:r>
          </a:p>
          <a:p>
            <a:r>
              <a:rPr lang="hu-HU" sz="2400" dirty="0" smtClean="0">
                <a:sym typeface="Wingdings" panose="05000000000000000000" pitchFamily="2" charset="2"/>
              </a:rPr>
              <a:t>A mintavételi jegyzőkönyvek megfelelő, informatív, részletes kitöltése sokat segíthet a felhasználónak az eredmények értelmezésében, értékelésében</a:t>
            </a:r>
          </a:p>
          <a:p>
            <a:pPr marL="715963" lvl="2"/>
            <a:r>
              <a:rPr lang="hu-HU" dirty="0" smtClean="0">
                <a:sym typeface="Wingdings" panose="05000000000000000000" pitchFamily="2" charset="2"/>
              </a:rPr>
              <a:t>Mintavételi hely pontos megnevezése, leírása </a:t>
            </a:r>
            <a:br>
              <a:rPr lang="hu-HU" dirty="0" smtClean="0">
                <a:sym typeface="Wingdings" panose="05000000000000000000" pitchFamily="2" charset="2"/>
              </a:rPr>
            </a:br>
            <a:r>
              <a:rPr lang="hu-HU" dirty="0" smtClean="0">
                <a:sym typeface="Wingdings" panose="05000000000000000000" pitchFamily="2" charset="2"/>
              </a:rPr>
              <a:t>(pl. kút vizsgálat – </a:t>
            </a:r>
            <a:r>
              <a:rPr lang="hu-HU" dirty="0" err="1" smtClean="0">
                <a:sym typeface="Wingdings" panose="05000000000000000000" pitchFamily="2" charset="2"/>
              </a:rPr>
              <a:t>gáztalanító</a:t>
            </a:r>
            <a:r>
              <a:rPr lang="hu-HU" dirty="0" smtClean="0">
                <a:sym typeface="Wingdings" panose="05000000000000000000" pitchFamily="2" charset="2"/>
              </a:rPr>
              <a:t> előtt, után?)</a:t>
            </a:r>
          </a:p>
          <a:p>
            <a:pPr marL="715963" lvl="2"/>
            <a:r>
              <a:rPr lang="hu-HU" dirty="0" smtClean="0">
                <a:sym typeface="Wingdings" panose="05000000000000000000" pitchFamily="2" charset="2"/>
              </a:rPr>
              <a:t>Körülmények és egyéb, a helyszínen kapott információk rögzítése</a:t>
            </a:r>
            <a:br>
              <a:rPr lang="hu-HU" dirty="0" smtClean="0">
                <a:sym typeface="Wingdings" panose="05000000000000000000" pitchFamily="2" charset="2"/>
              </a:rPr>
            </a:br>
            <a:r>
              <a:rPr lang="hu-HU" dirty="0" smtClean="0">
                <a:sym typeface="Wingdings" panose="05000000000000000000" pitchFamily="2" charset="2"/>
              </a:rPr>
              <a:t>(pl. hőmérséklet nagyon lassan csökkent - közel helyezkedik el a melegvíz cső; csőtörés volt; a csapot nem szokták rendszeresen használni; a csap állapota…)</a:t>
            </a:r>
          </a:p>
          <a:p>
            <a:pPr marL="715963" lvl="2"/>
            <a:r>
              <a:rPr lang="hu-HU" dirty="0" smtClean="0">
                <a:sym typeface="Wingdings" panose="05000000000000000000" pitchFamily="2" charset="2"/>
              </a:rPr>
              <a:t>Helyszíni mérések eredményei – megfelelő pontosság, mértékegység</a:t>
            </a:r>
            <a:br>
              <a:rPr lang="hu-HU" dirty="0" smtClean="0">
                <a:sym typeface="Wingdings" panose="05000000000000000000" pitchFamily="2" charset="2"/>
              </a:rPr>
            </a:br>
            <a:r>
              <a:rPr lang="hu-HU" dirty="0" smtClean="0">
                <a:sym typeface="Wingdings" panose="05000000000000000000" pitchFamily="2" charset="2"/>
              </a:rPr>
              <a:t>Fertőtlenítőszer mérés kötelezettsége!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4475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ctrTitle"/>
          </p:nvPr>
        </p:nvSpPr>
        <p:spPr>
          <a:xfrm>
            <a:off x="1884648" y="1268760"/>
            <a:ext cx="7955768" cy="2691730"/>
          </a:xfrm>
        </p:spPr>
        <p:txBody>
          <a:bodyPr>
            <a:noAutofit/>
          </a:bodyPr>
          <a:lstStyle/>
          <a:p>
            <a:r>
              <a:rPr lang="hu-HU" sz="4400" b="1" dirty="0">
                <a:latin typeface="Arial" panose="020B0604020202020204" pitchFamily="34" charset="0"/>
              </a:rPr>
              <a:t>Köszönöm a megtisztelő figyelmet!</a:t>
            </a:r>
          </a:p>
        </p:txBody>
      </p:sp>
      <p:sp>
        <p:nvSpPr>
          <p:cNvPr id="5" name="Alcím 2"/>
          <p:cNvSpPr>
            <a:spLocks noGrp="1"/>
          </p:cNvSpPr>
          <p:nvPr>
            <p:ph type="subTitle" idx="1"/>
          </p:nvPr>
        </p:nvSpPr>
        <p:spPr>
          <a:xfrm>
            <a:off x="2895600" y="5301208"/>
            <a:ext cx="6400800" cy="697632"/>
          </a:xfrm>
        </p:spPr>
        <p:txBody>
          <a:bodyPr>
            <a:normAutofit/>
          </a:bodyPr>
          <a:lstStyle/>
          <a:p>
            <a:r>
              <a:rPr lang="hu-HU" sz="3200" dirty="0" smtClean="0">
                <a:solidFill>
                  <a:schemeClr val="bg1">
                    <a:lumMod val="65000"/>
                  </a:schemeClr>
                </a:solidFill>
              </a:rPr>
              <a:t>gere.dora@nngyk.gov.hu</a:t>
            </a:r>
            <a:endParaRPr lang="hu-HU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62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66220"/>
          </a:xfrm>
        </p:spPr>
        <p:txBody>
          <a:bodyPr/>
          <a:lstStyle/>
          <a:p>
            <a:r>
              <a:rPr lang="hu-HU" dirty="0" smtClean="0"/>
              <a:t>A következő részek tartalmából: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619480"/>
            <a:ext cx="10515600" cy="4557483"/>
          </a:xfrm>
        </p:spPr>
        <p:txBody>
          <a:bodyPr/>
          <a:lstStyle/>
          <a:p>
            <a:r>
              <a:rPr lang="hu-HU" dirty="0" smtClean="0"/>
              <a:t>Gyakorlati szemmel, az új, ivóvízre illetve mesterséges fürdővizekre specifikus követelményekre is kitérve</a:t>
            </a:r>
          </a:p>
          <a:p>
            <a:pPr marL="0" indent="0">
              <a:buNone/>
            </a:pPr>
            <a:r>
              <a:rPr lang="hu-HU" dirty="0" smtClean="0"/>
              <a:t>  (Változó paraméterek, helyszínek, gyakoriság)</a:t>
            </a:r>
          </a:p>
          <a:p>
            <a:r>
              <a:rPr lang="hu-HU" b="1" dirty="0" smtClean="0"/>
              <a:t>A mintavétel az analízis meghatározó lépése</a:t>
            </a:r>
          </a:p>
        </p:txBody>
      </p:sp>
      <p:sp>
        <p:nvSpPr>
          <p:cNvPr id="5" name="Ellipszis 4"/>
          <p:cNvSpPr/>
          <p:nvPr/>
        </p:nvSpPr>
        <p:spPr>
          <a:xfrm>
            <a:off x="4054207" y="5325328"/>
            <a:ext cx="1806765" cy="90154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Hol?</a:t>
            </a:r>
            <a:endParaRPr lang="hu-HU" dirty="0"/>
          </a:p>
        </p:txBody>
      </p:sp>
      <p:sp>
        <p:nvSpPr>
          <p:cNvPr id="6" name="Ellipszis 5"/>
          <p:cNvSpPr/>
          <p:nvPr/>
        </p:nvSpPr>
        <p:spPr>
          <a:xfrm>
            <a:off x="6424726" y="5200134"/>
            <a:ext cx="1698434" cy="9601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Mikor?</a:t>
            </a:r>
            <a:endParaRPr lang="hu-HU" dirty="0"/>
          </a:p>
        </p:txBody>
      </p:sp>
      <p:sp>
        <p:nvSpPr>
          <p:cNvPr id="7" name="Ellipszis 6"/>
          <p:cNvSpPr/>
          <p:nvPr/>
        </p:nvSpPr>
        <p:spPr>
          <a:xfrm>
            <a:off x="7957907" y="4239563"/>
            <a:ext cx="1597905" cy="945701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Miért?</a:t>
            </a:r>
            <a:endParaRPr lang="hu-HU" dirty="0"/>
          </a:p>
        </p:txBody>
      </p:sp>
      <p:sp>
        <p:nvSpPr>
          <p:cNvPr id="8" name="Ellipszis 7"/>
          <p:cNvSpPr/>
          <p:nvPr/>
        </p:nvSpPr>
        <p:spPr>
          <a:xfrm>
            <a:off x="2919701" y="4111212"/>
            <a:ext cx="1742500" cy="987931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Hogyan?</a:t>
            </a:r>
            <a:endParaRPr lang="hu-HU" dirty="0"/>
          </a:p>
        </p:txBody>
      </p:sp>
      <p:sp>
        <p:nvSpPr>
          <p:cNvPr id="9" name="Ellipszis 8"/>
          <p:cNvSpPr/>
          <p:nvPr/>
        </p:nvSpPr>
        <p:spPr>
          <a:xfrm>
            <a:off x="5270996" y="3728589"/>
            <a:ext cx="1718403" cy="89595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Mibe?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09607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77236"/>
          </a:xfrm>
        </p:spPr>
        <p:txBody>
          <a:bodyPr/>
          <a:lstStyle/>
          <a:p>
            <a:r>
              <a:rPr lang="hu-HU" dirty="0" smtClean="0"/>
              <a:t>Mintavétel gyakorlati kérdései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630496"/>
            <a:ext cx="11159169" cy="4546467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Felkészülés a mintavételre</a:t>
            </a:r>
          </a:p>
          <a:p>
            <a:pPr marL="0" indent="0">
              <a:buNone/>
            </a:pPr>
            <a:endParaRPr lang="hu-HU" sz="300" dirty="0" smtClean="0"/>
          </a:p>
          <a:p>
            <a:pPr marL="265113" lvl="1"/>
            <a:r>
              <a:rPr lang="hu-HU" dirty="0" smtClean="0"/>
              <a:t>Pontos információk bekérése, tervezés </a:t>
            </a:r>
          </a:p>
          <a:p>
            <a:pPr marL="36513" lvl="1" indent="0">
              <a:buNone/>
            </a:pPr>
            <a:r>
              <a:rPr lang="hu-HU" dirty="0" smtClean="0"/>
              <a:t>	mit (változnak a paraméter-körök!), </a:t>
            </a:r>
          </a:p>
          <a:p>
            <a:pPr marL="36513" lvl="1" indent="0">
              <a:buNone/>
            </a:pPr>
            <a:r>
              <a:rPr lang="hu-HU" dirty="0"/>
              <a:t>	</a:t>
            </a:r>
            <a:r>
              <a:rPr lang="hu-HU" dirty="0" smtClean="0"/>
              <a:t>honnan (alkalmas a célra, ha ismert, a mintavételi pont?), </a:t>
            </a:r>
          </a:p>
          <a:p>
            <a:pPr marL="36513" lvl="1" indent="0">
              <a:buNone/>
            </a:pPr>
            <a:r>
              <a:rPr lang="hu-HU" dirty="0"/>
              <a:t>	</a:t>
            </a:r>
            <a:r>
              <a:rPr lang="hu-HU" dirty="0" smtClean="0"/>
              <a:t>milyen időpontban (medencés fürdők!)</a:t>
            </a:r>
          </a:p>
          <a:p>
            <a:pPr marL="265113" lvl="1"/>
            <a:r>
              <a:rPr lang="hu-HU" dirty="0" smtClean="0"/>
              <a:t>Bepakolás</a:t>
            </a:r>
          </a:p>
          <a:p>
            <a:pPr marL="722313" lvl="2"/>
            <a:r>
              <a:rPr lang="hu-HU" sz="2400" dirty="0" err="1" smtClean="0"/>
              <a:t>edényzetek</a:t>
            </a:r>
            <a:r>
              <a:rPr lang="hu-HU" sz="2400" dirty="0" smtClean="0"/>
              <a:t>, helyszíni mérések és fertőtlenítés eszközei, jégakku, dokumentumok </a:t>
            </a:r>
          </a:p>
          <a:p>
            <a:pPr marL="722313" lvl="2"/>
            <a:r>
              <a:rPr lang="hu-HU" sz="2400" dirty="0" smtClean="0"/>
              <a:t>„praktikák” – vizes flaska öblítéshez, poharak, papírvatta minden mennyiségben (fehér háttérnek is jó), kemény felület íráshoz…</a:t>
            </a:r>
          </a:p>
          <a:p>
            <a:pPr marL="265113" lvl="1"/>
            <a:r>
              <a:rPr lang="hu-HU" dirty="0" smtClean="0"/>
              <a:t>Helyszíni mérőeszközök ellenőrzése, </a:t>
            </a:r>
            <a:r>
              <a:rPr lang="hu-HU" dirty="0"/>
              <a:t>ha </a:t>
            </a:r>
            <a:r>
              <a:rPr lang="hu-HU" dirty="0" smtClean="0"/>
              <a:t>kell, kalibrálása</a:t>
            </a:r>
          </a:p>
        </p:txBody>
      </p:sp>
    </p:spTree>
    <p:extLst>
      <p:ext uri="{BB962C8B-B14F-4D97-AF65-F5344CB8AC3E}">
        <p14:creationId xmlns:p14="http://schemas.microsoft.com/office/powerpoint/2010/main" val="779663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77236"/>
          </a:xfrm>
        </p:spPr>
        <p:txBody>
          <a:bodyPr/>
          <a:lstStyle/>
          <a:p>
            <a:r>
              <a:rPr lang="hu-HU" dirty="0" smtClean="0"/>
              <a:t>Mintavétel gyakorlati kérdései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630496"/>
            <a:ext cx="11159169" cy="4546467"/>
          </a:xfrm>
        </p:spPr>
        <p:txBody>
          <a:bodyPr/>
          <a:lstStyle/>
          <a:p>
            <a:pPr marL="0" indent="0">
              <a:buNone/>
            </a:pPr>
            <a:r>
              <a:rPr lang="hu-HU" dirty="0" err="1" smtClean="0"/>
              <a:t>Edényzet</a:t>
            </a:r>
            <a:r>
              <a:rPr lang="hu-HU" dirty="0" smtClean="0"/>
              <a:t> választása</a:t>
            </a:r>
          </a:p>
          <a:p>
            <a:pPr marL="452438" lvl="1"/>
            <a:r>
              <a:rPr lang="hu-HU" dirty="0" smtClean="0"/>
              <a:t>Szabvány alapján </a:t>
            </a:r>
          </a:p>
          <a:p>
            <a:pPr marL="452438" lvl="1"/>
            <a:r>
              <a:rPr lang="hu-HU" dirty="0" smtClean="0"/>
              <a:t>De: kritikus szemmel – pl. kitapadás miatti veszteség előfordulhat</a:t>
            </a:r>
          </a:p>
          <a:p>
            <a:pPr marL="452438" lvl="1"/>
            <a:r>
              <a:rPr lang="hu-HU" dirty="0" smtClean="0"/>
              <a:t>Általánosságban a szervetlen komponenseket műanyag </a:t>
            </a:r>
            <a:r>
              <a:rPr lang="hu-HU" dirty="0" err="1" smtClean="0"/>
              <a:t>edényzetbe</a:t>
            </a:r>
            <a:r>
              <a:rPr lang="hu-HU" dirty="0" smtClean="0"/>
              <a:t>, szerveseket üvegbe -  vannak kivételek, pl. PFA vegyületek</a:t>
            </a:r>
          </a:p>
          <a:p>
            <a:pPr marL="452438" lvl="1"/>
            <a:r>
              <a:rPr lang="hu-HU" dirty="0" smtClean="0"/>
              <a:t>Átlátszatlan/barna edény – ott is előnyös lehet ahol nem szükséges (költség)</a:t>
            </a:r>
          </a:p>
          <a:p>
            <a:pPr marL="452438" lvl="1"/>
            <a:endParaRPr lang="hu-HU" dirty="0"/>
          </a:p>
          <a:p>
            <a:pPr marL="452438" lvl="1"/>
            <a:r>
              <a:rPr lang="hu-HU" dirty="0" smtClean="0"/>
              <a:t>Szükséges térfogat? – lehetőleg a mérés mintaigényéhez </a:t>
            </a:r>
            <a:r>
              <a:rPr lang="hu-HU" dirty="0" smtClean="0"/>
              <a:t>igazítva, de: ismétlés </a:t>
            </a:r>
            <a:r>
              <a:rPr lang="hu-HU" dirty="0" err="1" smtClean="0"/>
              <a:t>higítás</a:t>
            </a:r>
            <a:r>
              <a:rPr lang="hu-HU" dirty="0" smtClean="0"/>
              <a:t> vagy hiba miatt</a:t>
            </a:r>
            <a:endParaRPr lang="hu-HU" dirty="0" smtClean="0"/>
          </a:p>
          <a:p>
            <a:pPr marL="452438" lvl="1"/>
            <a:r>
              <a:rPr lang="hu-HU" dirty="0" smtClean="0"/>
              <a:t>Légmentesen vagy ne? – sokszor hasznos akkor is ha nem előírás,</a:t>
            </a:r>
            <a:br>
              <a:rPr lang="hu-HU" dirty="0" smtClean="0"/>
            </a:br>
            <a:r>
              <a:rPr lang="hu-HU" dirty="0" smtClean="0"/>
              <a:t>de: kifejezetten szükséges is lehet az O</a:t>
            </a:r>
            <a:r>
              <a:rPr lang="hu-HU" baseline="-25000" dirty="0" smtClean="0"/>
              <a:t>2</a:t>
            </a:r>
            <a:r>
              <a:rPr lang="hu-HU" dirty="0" smtClean="0"/>
              <a:t> jelenléte! – mikrobiológia, biológia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1859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77236"/>
          </a:xfrm>
        </p:spPr>
        <p:txBody>
          <a:bodyPr/>
          <a:lstStyle/>
          <a:p>
            <a:r>
              <a:rPr lang="hu-HU" dirty="0" smtClean="0"/>
              <a:t>Mintavétel gyakorlati kérdései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630496"/>
            <a:ext cx="11060017" cy="45464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dirty="0" smtClean="0"/>
              <a:t>Tartósítószer választása</a:t>
            </a:r>
          </a:p>
          <a:p>
            <a:pPr lvl="1"/>
            <a:r>
              <a:rPr lang="hu-HU" sz="2200" dirty="0" smtClean="0"/>
              <a:t>Hűtés általánosságban hasznos</a:t>
            </a:r>
          </a:p>
          <a:p>
            <a:pPr lvl="1"/>
            <a:r>
              <a:rPr lang="hu-HU" sz="2200" dirty="0" smtClean="0"/>
              <a:t>Szabvány alapján, de kritikus szemmel (</a:t>
            </a:r>
            <a:r>
              <a:rPr lang="hu-HU" sz="1600" dirty="0" smtClean="0">
                <a:sym typeface="Wingdings" panose="05000000000000000000" pitchFamily="2" charset="2"/>
              </a:rPr>
              <a:t> </a:t>
            </a:r>
            <a:r>
              <a:rPr lang="hu-HU" sz="2200" dirty="0" smtClean="0"/>
              <a:t>eltarthatóság, visszanyerés vizsgálata), szükséges lehet bevezetni – pl. klór, mikrobiológiai lebontás problémát okozhat</a:t>
            </a:r>
          </a:p>
          <a:p>
            <a:pPr marL="457200" lvl="1" indent="0">
              <a:buNone/>
            </a:pPr>
            <a:endParaRPr lang="hu-HU" sz="1000" dirty="0" smtClean="0"/>
          </a:p>
          <a:p>
            <a:pPr lvl="1"/>
            <a:r>
              <a:rPr lang="hu-HU" dirty="0"/>
              <a:t>T</a:t>
            </a:r>
            <a:r>
              <a:rPr lang="hu-HU" dirty="0" smtClean="0"/>
              <a:t>artósítók, tartósítási célok:</a:t>
            </a:r>
          </a:p>
          <a:p>
            <a:pPr lvl="2"/>
            <a:r>
              <a:rPr lang="hu-HU" dirty="0" smtClean="0"/>
              <a:t>Klór (</a:t>
            </a:r>
            <a:r>
              <a:rPr lang="hu-HU" i="1" dirty="0" smtClean="0"/>
              <a:t>oxidálószer</a:t>
            </a:r>
            <a:r>
              <a:rPr lang="hu-HU" dirty="0" smtClean="0"/>
              <a:t>ek) semlegesítése – </a:t>
            </a:r>
            <a:r>
              <a:rPr lang="hu-HU" dirty="0" err="1" smtClean="0"/>
              <a:t>tioszulfát</a:t>
            </a:r>
            <a:r>
              <a:rPr lang="hu-HU" dirty="0" smtClean="0"/>
              <a:t>, aszkorbinsav</a:t>
            </a:r>
          </a:p>
          <a:p>
            <a:pPr lvl="2"/>
            <a:r>
              <a:rPr lang="hu-HU" dirty="0" smtClean="0"/>
              <a:t>Fémionok megkötése (</a:t>
            </a:r>
            <a:r>
              <a:rPr lang="hu-HU" i="1" dirty="0" smtClean="0"/>
              <a:t>hidrolízis katalizátora, komplexképződés</a:t>
            </a:r>
            <a:r>
              <a:rPr lang="hu-HU" dirty="0" smtClean="0"/>
              <a:t>) - EDTA</a:t>
            </a:r>
          </a:p>
          <a:p>
            <a:pPr lvl="2"/>
            <a:r>
              <a:rPr lang="hu-HU" dirty="0" smtClean="0"/>
              <a:t>Mikrobiológiai aktivitás csökkentése (</a:t>
            </a:r>
            <a:r>
              <a:rPr lang="hu-HU" i="1" dirty="0" smtClean="0"/>
              <a:t>lebontás, átalakítás</a:t>
            </a:r>
            <a:r>
              <a:rPr lang="hu-HU" dirty="0" smtClean="0"/>
              <a:t>) – hűtés, 2-merkaptil-sav</a:t>
            </a:r>
          </a:p>
          <a:p>
            <a:pPr lvl="2"/>
            <a:r>
              <a:rPr lang="hu-HU" dirty="0" smtClean="0"/>
              <a:t>pH-beállítás (</a:t>
            </a:r>
            <a:r>
              <a:rPr lang="hu-HU" i="1" dirty="0" smtClean="0"/>
              <a:t>adszorpció</a:t>
            </a:r>
            <a:r>
              <a:rPr lang="hu-HU" dirty="0" smtClean="0"/>
              <a:t>) – ásványi savak, kálium-</a:t>
            </a:r>
            <a:r>
              <a:rPr lang="hu-HU" dirty="0" err="1" smtClean="0"/>
              <a:t>dihidrogén</a:t>
            </a:r>
            <a:r>
              <a:rPr lang="hu-HU" dirty="0" smtClean="0"/>
              <a:t>-</a:t>
            </a:r>
            <a:r>
              <a:rPr lang="hu-HU" dirty="0" err="1" smtClean="0"/>
              <a:t>citrát</a:t>
            </a:r>
            <a:r>
              <a:rPr lang="hu-HU" dirty="0" smtClean="0"/>
              <a:t>, 2-merkaptil-sav</a:t>
            </a:r>
          </a:p>
          <a:p>
            <a:pPr lvl="2"/>
            <a:r>
              <a:rPr lang="hu-HU" dirty="0" smtClean="0"/>
              <a:t>Egyéb speciális esetek – pl. szulfid ion illékonyság miatti megkötése </a:t>
            </a:r>
            <a:r>
              <a:rPr lang="hu-HU" dirty="0" err="1" smtClean="0"/>
              <a:t>Zn</a:t>
            </a:r>
            <a:r>
              <a:rPr lang="hu-HU" dirty="0" smtClean="0"/>
              <a:t>-acetáttal</a:t>
            </a:r>
          </a:p>
          <a:p>
            <a:pPr lvl="2"/>
            <a:endParaRPr lang="hu-HU" dirty="0" smtClean="0"/>
          </a:p>
          <a:p>
            <a:pPr lvl="1"/>
            <a:r>
              <a:rPr lang="hu-HU" dirty="0" smtClean="0"/>
              <a:t>Csak akkor hat, ha benne is van a mintában </a:t>
            </a:r>
            <a:r>
              <a:rPr lang="hu-HU" dirty="0" smtClean="0">
                <a:sym typeface="Wingdings" panose="05000000000000000000" pitchFamily="2" charset="2"/>
              </a:rPr>
              <a:t> - megfelelő mintavételezés!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75485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77236"/>
          </a:xfrm>
        </p:spPr>
        <p:txBody>
          <a:bodyPr/>
          <a:lstStyle/>
          <a:p>
            <a:r>
              <a:rPr lang="hu-HU" dirty="0" smtClean="0"/>
              <a:t>Mintavétel gyakorlati kérdései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630496"/>
            <a:ext cx="11258321" cy="45464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dirty="0" smtClean="0"/>
              <a:t>Minta megvételének módja – Kritikus pont</a:t>
            </a:r>
            <a:endParaRPr lang="hu-HU" dirty="0">
              <a:sym typeface="Wingdings" panose="05000000000000000000" pitchFamily="2" charset="2"/>
            </a:endParaRPr>
          </a:p>
          <a:p>
            <a:pPr marL="452438" lvl="1" indent="-342900"/>
            <a:r>
              <a:rPr lang="hu-HU" b="1" dirty="0" smtClean="0">
                <a:sym typeface="Wingdings" panose="05000000000000000000" pitchFamily="2" charset="2"/>
              </a:rPr>
              <a:t>A mintavétel pontos módja a mintázandó víz típusától és a vizsgálat céljától függ, nincs általánosan jó megoldás, előre ismerni kell </a:t>
            </a:r>
            <a:r>
              <a:rPr lang="hu-HU" b="1" dirty="0" smtClean="0">
                <a:sym typeface="Wingdings" panose="05000000000000000000" pitchFamily="2" charset="2"/>
              </a:rPr>
              <a:t>ezeket</a:t>
            </a:r>
            <a:endParaRPr lang="hu-HU" dirty="0" smtClean="0">
              <a:sym typeface="Wingdings" panose="05000000000000000000" pitchFamily="2" charset="2"/>
            </a:endParaRPr>
          </a:p>
          <a:p>
            <a:pPr marL="0" lvl="1" indent="0">
              <a:lnSpc>
                <a:spcPct val="100000"/>
              </a:lnSpc>
              <a:buNone/>
            </a:pPr>
            <a:r>
              <a:rPr lang="hu-HU" dirty="0" err="1" smtClean="0">
                <a:sym typeface="Wingdings" panose="05000000000000000000" pitchFamily="2" charset="2"/>
              </a:rPr>
              <a:t>Edényzetre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smtClean="0">
                <a:sym typeface="Wingdings" panose="05000000000000000000" pitchFamily="2" charset="2"/>
              </a:rPr>
              <a:t>specifikus kérdések:</a:t>
            </a:r>
          </a:p>
          <a:p>
            <a:pPr marL="452438" lvl="1" indent="-342900">
              <a:lnSpc>
                <a:spcPct val="100000"/>
              </a:lnSpc>
            </a:pPr>
            <a:r>
              <a:rPr lang="hu-HU" dirty="0" smtClean="0">
                <a:sym typeface="Wingdings" panose="05000000000000000000" pitchFamily="2" charset="2"/>
              </a:rPr>
              <a:t>Tartósítószer jelenléte: öblítés, túlcsordulás nélkül! </a:t>
            </a:r>
            <a:br>
              <a:rPr lang="hu-HU" dirty="0" smtClean="0">
                <a:sym typeface="Wingdings" panose="05000000000000000000" pitchFamily="2" charset="2"/>
              </a:rPr>
            </a:br>
            <a:r>
              <a:rPr lang="hu-HU" dirty="0" smtClean="0">
                <a:sym typeface="Wingdings" panose="05000000000000000000" pitchFamily="2" charset="2"/>
              </a:rPr>
              <a:t>Esetleg kupakból (légmentesnél), vagy másik, alkalmas edényből tölthető</a:t>
            </a:r>
          </a:p>
          <a:p>
            <a:pPr marL="452438" lvl="1" indent="-342900">
              <a:lnSpc>
                <a:spcPct val="100000"/>
              </a:lnSpc>
            </a:pPr>
            <a:r>
              <a:rPr lang="hu-HU" dirty="0" smtClean="0">
                <a:sym typeface="Wingdings" panose="05000000000000000000" pitchFamily="2" charset="2"/>
              </a:rPr>
              <a:t>Öblítést igénylő üvegek – rutin paraméterek, TOC  </a:t>
            </a:r>
          </a:p>
          <a:p>
            <a:pPr marL="452438" lvl="1" indent="-342900">
              <a:lnSpc>
                <a:spcPct val="100000"/>
              </a:lnSpc>
            </a:pPr>
            <a:r>
              <a:rPr lang="hu-HU" dirty="0" smtClean="0">
                <a:sym typeface="Wingdings" panose="05000000000000000000" pitchFamily="2" charset="2"/>
              </a:rPr>
              <a:t>A légmentes legyen valóban légmentes, amennyire csak lehet</a:t>
            </a:r>
          </a:p>
          <a:p>
            <a:pPr marL="452438" lvl="1" indent="-342900">
              <a:lnSpc>
                <a:spcPct val="100000"/>
              </a:lnSpc>
            </a:pPr>
            <a:r>
              <a:rPr lang="hu-HU" dirty="0" smtClean="0">
                <a:sym typeface="Wingdings" panose="05000000000000000000" pitchFamily="2" charset="2"/>
              </a:rPr>
              <a:t>Mikrobiológiai minták – edény elszennyeződésének kerülése!</a:t>
            </a:r>
            <a:br>
              <a:rPr lang="hu-HU" dirty="0" smtClean="0">
                <a:sym typeface="Wingdings" panose="05000000000000000000" pitchFamily="2" charset="2"/>
              </a:rPr>
            </a:br>
            <a:r>
              <a:rPr lang="hu-HU" dirty="0" smtClean="0">
                <a:sym typeface="Wingdings" panose="05000000000000000000" pitchFamily="2" charset="2"/>
              </a:rPr>
              <a:t>Mintavételi csap fertőtlenítése szükséges lehet, de: mi a vizsgálat célja?</a:t>
            </a:r>
          </a:p>
          <a:p>
            <a:pPr marL="109538" lvl="1" indent="0">
              <a:lnSpc>
                <a:spcPct val="100000"/>
              </a:lnSpc>
              <a:buNone/>
            </a:pPr>
            <a:endParaRPr lang="hu-HU" sz="700" dirty="0" smtClean="0">
              <a:sym typeface="Wingdings" panose="05000000000000000000" pitchFamily="2" charset="2"/>
            </a:endParaRPr>
          </a:p>
          <a:p>
            <a:pPr marL="452438" lvl="1" indent="-342900">
              <a:lnSpc>
                <a:spcPct val="100000"/>
              </a:lnSpc>
              <a:buNone/>
            </a:pPr>
            <a:r>
              <a:rPr lang="hu-HU" sz="2400" dirty="0" smtClean="0">
                <a:sym typeface="Wingdings" panose="05000000000000000000" pitchFamily="2" charset="2"/>
              </a:rPr>
              <a:t>Mintavételi pontra specifikus kérdések</a:t>
            </a:r>
          </a:p>
        </p:txBody>
      </p:sp>
    </p:spTree>
    <p:extLst>
      <p:ext uri="{BB962C8B-B14F-4D97-AF65-F5344CB8AC3E}">
        <p14:creationId xmlns:p14="http://schemas.microsoft.com/office/powerpoint/2010/main" val="2662266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77236"/>
          </a:xfrm>
        </p:spPr>
        <p:txBody>
          <a:bodyPr>
            <a:normAutofit/>
          </a:bodyPr>
          <a:lstStyle/>
          <a:p>
            <a:r>
              <a:rPr lang="hu-HU" dirty="0" smtClean="0"/>
              <a:t>Mintavétel - </a:t>
            </a:r>
            <a:r>
              <a:rPr lang="hu-HU" dirty="0">
                <a:sym typeface="Wingdings" panose="05000000000000000000" pitchFamily="2" charset="2"/>
              </a:rPr>
              <a:t>Csapról vett </a:t>
            </a:r>
            <a:r>
              <a:rPr lang="hu-HU" dirty="0" smtClean="0">
                <a:sym typeface="Wingdings" panose="05000000000000000000" pitchFamily="2" charset="2"/>
              </a:rPr>
              <a:t>vízminták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630496"/>
            <a:ext cx="11071035" cy="5051658"/>
          </a:xfrm>
        </p:spPr>
        <p:txBody>
          <a:bodyPr>
            <a:noAutofit/>
          </a:bodyPr>
          <a:lstStyle/>
          <a:p>
            <a:r>
              <a:rPr lang="hu-HU" sz="2400" dirty="0" smtClean="0">
                <a:sym typeface="Wingdings" panose="05000000000000000000" pitchFamily="2" charset="2"/>
              </a:rPr>
              <a:t>Folyatás – </a:t>
            </a:r>
            <a:r>
              <a:rPr lang="hu-HU" sz="2400" dirty="0" smtClean="0">
                <a:sym typeface="Wingdings" panose="05000000000000000000" pitchFamily="2" charset="2"/>
              </a:rPr>
              <a:t>kémia: mindig </a:t>
            </a:r>
            <a:r>
              <a:rPr lang="hu-HU" sz="2400" dirty="0" smtClean="0">
                <a:sym typeface="Wingdings" panose="05000000000000000000" pitchFamily="2" charset="2"/>
              </a:rPr>
              <a:t>szükséges, amennyiben nem </a:t>
            </a:r>
            <a:r>
              <a:rPr lang="hu-HU" sz="2400" dirty="0" smtClean="0">
                <a:sym typeface="Wingdings" panose="05000000000000000000" pitchFamily="2" charset="2"/>
              </a:rPr>
              <a:t>tilos</a:t>
            </a:r>
            <a:br>
              <a:rPr lang="hu-HU" sz="2400" dirty="0" smtClean="0">
                <a:sym typeface="Wingdings" panose="05000000000000000000" pitchFamily="2" charset="2"/>
              </a:rPr>
            </a:br>
            <a:r>
              <a:rPr lang="hu-HU" sz="2400" dirty="0" smtClean="0">
                <a:sym typeface="Wingdings" panose="05000000000000000000" pitchFamily="2" charset="2"/>
              </a:rPr>
              <a:t>	      – mikrobiológia: vizsgála</a:t>
            </a:r>
            <a:r>
              <a:rPr lang="hu-HU" sz="2400" dirty="0" smtClean="0">
                <a:sym typeface="Wingdings" panose="05000000000000000000" pitchFamily="2" charset="2"/>
              </a:rPr>
              <a:t>t céljától függően</a:t>
            </a:r>
            <a:r>
              <a:rPr lang="hu-HU" sz="2400" dirty="0" smtClean="0">
                <a:sym typeface="Wingdings" panose="05000000000000000000" pitchFamily="2" charset="2"/>
              </a:rPr>
              <a:t> </a:t>
            </a:r>
            <a:endParaRPr lang="hu-HU" sz="2400" dirty="0" smtClean="0">
              <a:sym typeface="Wingdings" panose="05000000000000000000" pitchFamily="2" charset="2"/>
            </a:endParaRPr>
          </a:p>
          <a:p>
            <a:r>
              <a:rPr lang="hu-HU" sz="2400" dirty="0" smtClean="0">
                <a:sym typeface="Wingdings" panose="05000000000000000000" pitchFamily="2" charset="2"/>
              </a:rPr>
              <a:t>Időtartama – melyik „víztestet” </a:t>
            </a:r>
            <a:r>
              <a:rPr lang="hu-HU" sz="2400" dirty="0" smtClean="0">
                <a:sym typeface="Wingdings" panose="05000000000000000000" pitchFamily="2" charset="2"/>
              </a:rPr>
              <a:t>a cél?, </a:t>
            </a:r>
            <a:r>
              <a:rPr lang="hu-HU" sz="2400" dirty="0" smtClean="0">
                <a:sym typeface="Wingdings" panose="05000000000000000000" pitchFamily="2" charset="2"/>
              </a:rPr>
              <a:t>mekkorák a vezeték-szakaszok</a:t>
            </a:r>
            <a:r>
              <a:rPr lang="hu-HU" sz="2400" dirty="0" smtClean="0">
                <a:sym typeface="Wingdings" panose="05000000000000000000" pitchFamily="2" charset="2"/>
              </a:rPr>
              <a:t>?</a:t>
            </a:r>
            <a:r>
              <a:rPr lang="hu-HU" sz="2400" dirty="0" smtClean="0">
                <a:sym typeface="Wingdings" panose="05000000000000000000" pitchFamily="2" charset="2"/>
              </a:rPr>
              <a:t/>
            </a:r>
            <a:br>
              <a:rPr lang="hu-HU" sz="2400" dirty="0" smtClean="0">
                <a:sym typeface="Wingdings" panose="05000000000000000000" pitchFamily="2" charset="2"/>
              </a:rPr>
            </a:br>
            <a:r>
              <a:rPr lang="hu-HU" sz="2400" dirty="0" smtClean="0">
                <a:sym typeface="Wingdings" panose="05000000000000000000" pitchFamily="2" charset="2"/>
              </a:rPr>
              <a:t>Végpont: pontos idő (</a:t>
            </a:r>
            <a:r>
              <a:rPr lang="hu-HU" sz="2400" dirty="0" err="1" smtClean="0">
                <a:sym typeface="Wingdings" panose="05000000000000000000" pitchFamily="2" charset="2"/>
              </a:rPr>
              <a:t>Legionella</a:t>
            </a:r>
            <a:r>
              <a:rPr lang="hu-HU" sz="2400" dirty="0" smtClean="0">
                <a:sym typeface="Wingdings" panose="05000000000000000000" pitchFamily="2" charset="2"/>
              </a:rPr>
              <a:t> – 1 perc), vagy hőmérséklet-állandóság </a:t>
            </a:r>
            <a:r>
              <a:rPr lang="hu-HU" sz="2400" dirty="0" smtClean="0">
                <a:sym typeface="Wingdings" panose="05000000000000000000" pitchFamily="2" charset="2"/>
              </a:rPr>
              <a:t>– </a:t>
            </a:r>
            <a:r>
              <a:rPr lang="hu-HU" sz="2400" dirty="0" smtClean="0">
                <a:sym typeface="Wingdings" panose="05000000000000000000" pitchFamily="2" charset="2"/>
              </a:rPr>
              <a:t>követni </a:t>
            </a:r>
            <a:r>
              <a:rPr lang="hu-HU" sz="2400" dirty="0" smtClean="0">
                <a:sym typeface="Wingdings" panose="05000000000000000000" pitchFamily="2" charset="2"/>
              </a:rPr>
              <a:t>kell a </a:t>
            </a:r>
            <a:r>
              <a:rPr lang="hu-HU" sz="2400" dirty="0" smtClean="0">
                <a:sym typeface="Wingdings" panose="05000000000000000000" pitchFamily="2" charset="2"/>
              </a:rPr>
              <a:t>hőmérsékletet</a:t>
            </a:r>
            <a:endParaRPr lang="hu-HU" sz="2400" dirty="0" smtClean="0">
              <a:sym typeface="Wingdings" panose="05000000000000000000" pitchFamily="2" charset="2"/>
            </a:endParaRPr>
          </a:p>
          <a:p>
            <a:r>
              <a:rPr lang="hu-HU" sz="2400" dirty="0" smtClean="0">
                <a:sym typeface="Wingdings" panose="05000000000000000000" pitchFamily="2" charset="2"/>
              </a:rPr>
              <a:t>Mintavétel: minták között ne zárjuk el a csapot</a:t>
            </a:r>
          </a:p>
          <a:p>
            <a:endParaRPr lang="hu-HU" sz="400" dirty="0" smtClean="0">
              <a:sym typeface="Wingdings" panose="05000000000000000000" pitchFamily="2" charset="2"/>
            </a:endParaRPr>
          </a:p>
          <a:p>
            <a:r>
              <a:rPr lang="hu-HU" sz="2400" dirty="0" smtClean="0">
                <a:sym typeface="Wingdings" panose="05000000000000000000" pitchFamily="2" charset="2"/>
              </a:rPr>
              <a:t>Nem mindig szabad folyatni!</a:t>
            </a:r>
          </a:p>
          <a:p>
            <a:r>
              <a:rPr lang="hu-HU" sz="2400" dirty="0" smtClean="0">
                <a:sym typeface="Wingdings" panose="05000000000000000000" pitchFamily="2" charset="2"/>
              </a:rPr>
              <a:t>RDT</a:t>
            </a:r>
            <a:r>
              <a:rPr lang="hu-HU" sz="2400" dirty="0">
                <a:sym typeface="Wingdings" panose="05000000000000000000" pitchFamily="2" charset="2"/>
              </a:rPr>
              <a:t>= </a:t>
            </a:r>
            <a:r>
              <a:rPr lang="hu-HU" sz="2400" dirty="0" smtClean="0">
                <a:sym typeface="Wingdings" panose="05000000000000000000" pitchFamily="2" charset="2"/>
              </a:rPr>
              <a:t>véletlenszerű napközbeni minta, a „legrosszabb eset</a:t>
            </a:r>
            <a:r>
              <a:rPr lang="hu-HU" sz="2400" dirty="0">
                <a:sym typeface="Wingdings" panose="05000000000000000000" pitchFamily="2" charset="2"/>
              </a:rPr>
              <a:t>” </a:t>
            </a:r>
            <a:r>
              <a:rPr lang="hu-HU" sz="2400" dirty="0" smtClean="0">
                <a:sym typeface="Wingdings" panose="05000000000000000000" pitchFamily="2" charset="2"/>
              </a:rPr>
              <a:t>modellezése</a:t>
            </a:r>
          </a:p>
          <a:p>
            <a:pPr lvl="1"/>
            <a:r>
              <a:rPr lang="hu-HU" dirty="0" smtClean="0">
                <a:sym typeface="Wingdings" panose="05000000000000000000" pitchFamily="2" charset="2"/>
              </a:rPr>
              <a:t>Előzetes </a:t>
            </a:r>
            <a:r>
              <a:rPr lang="hu-HU" dirty="0">
                <a:sym typeface="Wingdings" panose="05000000000000000000" pitchFamily="2" charset="2"/>
              </a:rPr>
              <a:t>kifolyatás nélkül, az első egy liter, homogenizált (összerázott), műanyag </a:t>
            </a:r>
            <a:r>
              <a:rPr lang="hu-HU" dirty="0" smtClean="0">
                <a:sym typeface="Wingdings" panose="05000000000000000000" pitchFamily="2" charset="2"/>
              </a:rPr>
              <a:t>edénybe levett </a:t>
            </a:r>
            <a:r>
              <a:rPr lang="hu-HU" dirty="0" smtClean="0">
                <a:sym typeface="Wingdings" panose="05000000000000000000" pitchFamily="2" charset="2"/>
              </a:rPr>
              <a:t>minta: ólom</a:t>
            </a:r>
            <a:r>
              <a:rPr lang="hu-HU" dirty="0" smtClean="0">
                <a:sym typeface="Wingdings" panose="05000000000000000000" pitchFamily="2" charset="2"/>
              </a:rPr>
              <a:t>, antimon, króm, réz, </a:t>
            </a:r>
            <a:r>
              <a:rPr lang="hu-HU" dirty="0" smtClean="0">
                <a:sym typeface="Wingdings" panose="05000000000000000000" pitchFamily="2" charset="2"/>
              </a:rPr>
              <a:t>nikkel</a:t>
            </a:r>
          </a:p>
          <a:p>
            <a:r>
              <a:rPr lang="hu-HU" sz="2400" dirty="0" smtClean="0">
                <a:sym typeface="Wingdings" panose="05000000000000000000" pitchFamily="2" charset="2"/>
              </a:rPr>
              <a:t>Mikrobiológia</a:t>
            </a:r>
          </a:p>
        </p:txBody>
      </p:sp>
    </p:spTree>
    <p:extLst>
      <p:ext uri="{BB962C8B-B14F-4D97-AF65-F5344CB8AC3E}">
        <p14:creationId xmlns:p14="http://schemas.microsoft.com/office/powerpoint/2010/main" val="91314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77236"/>
          </a:xfrm>
        </p:spPr>
        <p:txBody>
          <a:bodyPr>
            <a:normAutofit/>
          </a:bodyPr>
          <a:lstStyle/>
          <a:p>
            <a:r>
              <a:rPr lang="hu-HU" dirty="0" smtClean="0"/>
              <a:t>Mintavétel - </a:t>
            </a:r>
            <a:r>
              <a:rPr lang="hu-HU" dirty="0">
                <a:sym typeface="Wingdings" panose="05000000000000000000" pitchFamily="2" charset="2"/>
              </a:rPr>
              <a:t>Medencéből (tartályból</a:t>
            </a:r>
            <a:r>
              <a:rPr lang="hu-HU" dirty="0" smtClean="0">
                <a:sym typeface="Wingdings" panose="05000000000000000000" pitchFamily="2" charset="2"/>
              </a:rPr>
              <a:t>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630496"/>
            <a:ext cx="11258321" cy="45464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dirty="0" smtClean="0">
                <a:sym typeface="Wingdings" panose="05000000000000000000" pitchFamily="2" charset="2"/>
              </a:rPr>
              <a:t>Mintavétel módja: szájjal lefelé bemerítve 30 cm-re (~könyékig), majd ott megfordítva az üveget (előzetes </a:t>
            </a:r>
            <a:r>
              <a:rPr lang="hu-HU" sz="2400" dirty="0" smtClean="0">
                <a:sym typeface="Wingdings" panose="05000000000000000000" pitchFamily="2" charset="2"/>
              </a:rPr>
              <a:t>kézmosás vagy kesztyű)</a:t>
            </a:r>
            <a:endParaRPr lang="hu-HU" sz="2400" dirty="0" smtClean="0">
              <a:sym typeface="Wingdings" panose="05000000000000000000" pitchFamily="2" charset="2"/>
            </a:endParaRPr>
          </a:p>
          <a:p>
            <a:r>
              <a:rPr lang="hu-HU" sz="2400" dirty="0" smtClean="0">
                <a:sym typeface="Wingdings" panose="05000000000000000000" pitchFamily="2" charset="2"/>
              </a:rPr>
              <a:t>Kivétel – tartósítót tartalmazó üvegek (mintavevő eszköz, vagy másik edény)</a:t>
            </a:r>
            <a:endParaRPr lang="hu-HU" sz="2400" dirty="0">
              <a:sym typeface="Wingdings" panose="05000000000000000000" pitchFamily="2" charset="2"/>
            </a:endParaRPr>
          </a:p>
          <a:p>
            <a:r>
              <a:rPr lang="hu-HU" sz="2400" dirty="0" smtClean="0">
                <a:sym typeface="Wingdings" panose="05000000000000000000" pitchFamily="2" charset="2"/>
              </a:rPr>
              <a:t>Fürdők mikrobiológiai vizsgálata: egyidejűleg fertőtlenítőszer </a:t>
            </a:r>
            <a:r>
              <a:rPr lang="hu-HU" sz="2400" dirty="0">
                <a:sym typeface="Wingdings" panose="05000000000000000000" pitchFamily="2" charset="2"/>
              </a:rPr>
              <a:t>maradék mérés </a:t>
            </a:r>
            <a:r>
              <a:rPr lang="hu-HU" sz="2400" dirty="0" smtClean="0">
                <a:sym typeface="Wingdings" panose="05000000000000000000" pitchFamily="2" charset="2"/>
              </a:rPr>
              <a:t>is</a:t>
            </a:r>
            <a:br>
              <a:rPr lang="hu-HU" sz="2400" dirty="0" smtClean="0">
                <a:sym typeface="Wingdings" panose="05000000000000000000" pitchFamily="2" charset="2"/>
              </a:rPr>
            </a:br>
            <a:r>
              <a:rPr lang="hu-HU" sz="2400" dirty="0" smtClean="0">
                <a:sym typeface="Wingdings" panose="05000000000000000000" pitchFamily="2" charset="2"/>
              </a:rPr>
              <a:t>Amennyiben </a:t>
            </a:r>
            <a:r>
              <a:rPr lang="hu-HU" sz="2400" dirty="0">
                <a:sym typeface="Wingdings" panose="05000000000000000000" pitchFamily="2" charset="2"/>
              </a:rPr>
              <a:t>a maradék fertőtlenítőszer meghaladja a határérték kétszeresét, úgy a minta bakteriológiai vizsgálatra alkalmatlan, és pótminta levétele kötelező.</a:t>
            </a:r>
          </a:p>
          <a:p>
            <a:endParaRPr lang="hu-HU" sz="1100" dirty="0"/>
          </a:p>
          <a:p>
            <a:pPr marL="0" indent="0">
              <a:buNone/>
            </a:pPr>
            <a:r>
              <a:rPr lang="hu-HU" sz="2400" dirty="0" smtClean="0"/>
              <a:t>Mintavétel ütemezése:</a:t>
            </a:r>
          </a:p>
          <a:p>
            <a:r>
              <a:rPr lang="hu-HU" sz="2400" dirty="0" smtClean="0"/>
              <a:t>üzemidőben</a:t>
            </a:r>
            <a:r>
              <a:rPr lang="hu-HU" sz="2400" dirty="0"/>
              <a:t>, a medencére jellemző általános terhelés mellett </a:t>
            </a:r>
          </a:p>
          <a:p>
            <a:pPr marL="285750" indent="-285750"/>
            <a:r>
              <a:rPr lang="hu-HU" sz="2400" dirty="0"/>
              <a:t>dokumentálni kell a mintavétel időpontját, a medencében a mintavételt közvetlenül megelőzően tartózkodók számát</a:t>
            </a:r>
          </a:p>
          <a:p>
            <a:pPr marL="0" indent="0">
              <a:buNone/>
            </a:pPr>
            <a:endParaRPr lang="hu-HU" sz="24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3043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28471" y="1365320"/>
            <a:ext cx="11258321" cy="45464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dirty="0" smtClean="0">
                <a:sym typeface="Wingdings" panose="05000000000000000000" pitchFamily="2" charset="2"/>
              </a:rPr>
              <a:t>Mintavételi </a:t>
            </a:r>
            <a:r>
              <a:rPr lang="hu-HU" dirty="0">
                <a:sym typeface="Wingdings" panose="05000000000000000000" pitchFamily="2" charset="2"/>
              </a:rPr>
              <a:t>helyek</a:t>
            </a:r>
          </a:p>
          <a:p>
            <a:r>
              <a:rPr lang="hu-HU" sz="2400" dirty="0" smtClean="0">
                <a:sym typeface="Wingdings" panose="05000000000000000000" pitchFamily="2" charset="2"/>
              </a:rPr>
              <a:t>Fürdővíz</a:t>
            </a:r>
          </a:p>
          <a:p>
            <a:pPr lvl="1">
              <a:buFontTx/>
              <a:buChar char="-"/>
            </a:pPr>
            <a:r>
              <a:rPr lang="hu-HU" sz="2000" dirty="0" smtClean="0">
                <a:sym typeface="Wingdings" panose="05000000000000000000" pitchFamily="2" charset="2"/>
              </a:rPr>
              <a:t>reprezentatív </a:t>
            </a:r>
            <a:r>
              <a:rPr lang="hu-HU" sz="2000" dirty="0">
                <a:sym typeface="Wingdings" panose="05000000000000000000" pitchFamily="2" charset="2"/>
              </a:rPr>
              <a:t>helyen; a fürdővíz gyűjtővezetékére szerelt </a:t>
            </a:r>
            <a:r>
              <a:rPr lang="hu-HU" sz="2000" dirty="0" smtClean="0">
                <a:sym typeface="Wingdings" panose="05000000000000000000" pitchFamily="2" charset="2"/>
              </a:rPr>
              <a:t>csapon </a:t>
            </a:r>
            <a:r>
              <a:rPr lang="hu-HU" sz="2000" dirty="0">
                <a:sym typeface="Wingdings" panose="05000000000000000000" pitchFamily="2" charset="2"/>
              </a:rPr>
              <a:t>a kiegyenlítő tartály előtt vagy – ennek hiányában – magából a </a:t>
            </a:r>
            <a:r>
              <a:rPr lang="hu-HU" sz="2000" dirty="0" smtClean="0">
                <a:sym typeface="Wingdings" panose="05000000000000000000" pitchFamily="2" charset="2"/>
              </a:rPr>
              <a:t>medencéből</a:t>
            </a:r>
          </a:p>
          <a:p>
            <a:pPr marL="715963" lvl="1" indent="-285750">
              <a:buFontTx/>
              <a:buChar char="-"/>
            </a:pPr>
            <a:r>
              <a:rPr lang="hu-HU" sz="2000" dirty="0" smtClean="0"/>
              <a:t>az </a:t>
            </a:r>
            <a:r>
              <a:rPr lang="hu-HU" sz="2000" dirty="0"/>
              <a:t>átlagos szennyezettségre jellemző, a beömlési ponttól legtávolabb eső, 30 cm-re a vízfelszín alatt </a:t>
            </a:r>
            <a:endParaRPr lang="hu-HU" sz="2000" dirty="0" smtClean="0"/>
          </a:p>
          <a:p>
            <a:pPr marL="715963" lvl="1" indent="-285750">
              <a:buFontTx/>
              <a:buChar char="-"/>
            </a:pPr>
            <a:r>
              <a:rPr lang="hu-HU" sz="2000" dirty="0" smtClean="0"/>
              <a:t>élményelemekből </a:t>
            </a:r>
            <a:r>
              <a:rPr lang="hu-HU" sz="2000" dirty="0"/>
              <a:t>történő mintavételezés nem </a:t>
            </a:r>
            <a:r>
              <a:rPr lang="hu-HU" sz="2000" dirty="0" smtClean="0"/>
              <a:t>elfogadható (kivéve, ha az élményelem szennyezettségét vizsgáljuk)</a:t>
            </a:r>
          </a:p>
          <a:p>
            <a:r>
              <a:rPr lang="hu-HU" sz="2400" dirty="0"/>
              <a:t>Tisztított víz: </a:t>
            </a:r>
          </a:p>
          <a:p>
            <a:pPr marL="742950" lvl="1" indent="-285750">
              <a:buFontTx/>
              <a:buChar char="-"/>
            </a:pPr>
            <a:r>
              <a:rPr lang="hu-HU" sz="2000" dirty="0"/>
              <a:t>a szűrt víz csővezetéknek a medencéhez legközelebb eső olyan pontja, amely után már nem történik vízkezelési </a:t>
            </a:r>
            <a:r>
              <a:rPr lang="hu-HU" sz="2000" dirty="0" smtClean="0"/>
              <a:t>beavatkozás</a:t>
            </a:r>
          </a:p>
          <a:p>
            <a:r>
              <a:rPr lang="hu-HU" sz="2400" dirty="0"/>
              <a:t>Szűrt víz</a:t>
            </a:r>
          </a:p>
          <a:p>
            <a:pPr marL="742950" lvl="1" indent="-285750">
              <a:buFontTx/>
              <a:buChar char="-"/>
            </a:pPr>
            <a:r>
              <a:rPr lang="hu-HU" sz="2000" dirty="0"/>
              <a:t>utófertőtlenítés előtt vett </a:t>
            </a:r>
            <a:r>
              <a:rPr lang="hu-HU" sz="2000" dirty="0" smtClean="0"/>
              <a:t>víz – szűrő hatékonyságának, állapotának felmérésére, eseti</a:t>
            </a:r>
            <a:endParaRPr lang="hu-HU" sz="2000" dirty="0"/>
          </a:p>
          <a:p>
            <a:r>
              <a:rPr lang="hu-HU" sz="2400" dirty="0"/>
              <a:t>Tápvíz</a:t>
            </a:r>
          </a:p>
          <a:p>
            <a:pPr lvl="1">
              <a:buFontTx/>
              <a:buChar char="-"/>
            </a:pPr>
            <a:endParaRPr lang="hu-HU" sz="20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hu-HU" sz="2400" dirty="0"/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838200" y="365126"/>
            <a:ext cx="10515600" cy="1177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hu-HU" smtClean="0"/>
              <a:t>Mintavétel - </a:t>
            </a:r>
            <a:r>
              <a:rPr lang="hu-HU" smtClean="0">
                <a:sym typeface="Wingdings" panose="05000000000000000000" pitchFamily="2" charset="2"/>
              </a:rPr>
              <a:t>Medencéből (tartályból)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146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BE_ESCAIDE" id="{B8231E25-80D9-5448-AC43-7FBE7D1A89CD}" vid="{168D9E2F-84EA-B640-B4C0-A4315794611D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922</TotalTime>
  <Words>687</Words>
  <Application>Microsoft Office PowerPoint</Application>
  <PresentationFormat>Szélesvásznú</PresentationFormat>
  <Paragraphs>122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Office-téma</vt:lpstr>
      <vt:lpstr>Mintavételi követelmények változása ivó- és fürdővízminőség ellenőrzésben, tapasztalatok</vt:lpstr>
      <vt:lpstr>A következő részek tartalmából:</vt:lpstr>
      <vt:lpstr>Mintavétel gyakorlati kérdései</vt:lpstr>
      <vt:lpstr>Mintavétel gyakorlati kérdései</vt:lpstr>
      <vt:lpstr>Mintavétel gyakorlati kérdései</vt:lpstr>
      <vt:lpstr>Mintavétel gyakorlati kérdései</vt:lpstr>
      <vt:lpstr>Mintavétel - Csapról vett vízminták</vt:lpstr>
      <vt:lpstr>Mintavétel - Medencéből (tartályból)</vt:lpstr>
      <vt:lpstr>PowerPoint-bemutató</vt:lpstr>
      <vt:lpstr>Mintavétel – egyéb fürdős pontok</vt:lpstr>
      <vt:lpstr>Mintavétel gyakorlati kérdései</vt:lpstr>
      <vt:lpstr>Mintavétel gyakorlati kérdései</vt:lpstr>
      <vt:lpstr>Mintavétel gyakorlati kérdései</vt:lpstr>
      <vt:lpstr>Köszönöm a megtisztelő figyelmet!</vt:lpstr>
    </vt:vector>
  </TitlesOfParts>
  <Company>NNK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WASTEWATER SURVEILLANCE</dc:title>
  <dc:creator>Izsák Bálint</dc:creator>
  <cp:lastModifiedBy>Gere Dóra</cp:lastModifiedBy>
  <cp:revision>164</cp:revision>
  <dcterms:created xsi:type="dcterms:W3CDTF">2023-11-07T10:04:01Z</dcterms:created>
  <dcterms:modified xsi:type="dcterms:W3CDTF">2024-01-24T15:16:15Z</dcterms:modified>
</cp:coreProperties>
</file>